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8" r:id="rId3"/>
  </p:sldMasterIdLst>
  <p:notesMasterIdLst>
    <p:notesMasterId r:id="rId61"/>
  </p:notesMasterIdLst>
  <p:sldIdLst>
    <p:sldId id="331" r:id="rId4"/>
    <p:sldId id="786" r:id="rId5"/>
    <p:sldId id="259" r:id="rId6"/>
    <p:sldId id="807" r:id="rId7"/>
    <p:sldId id="808" r:id="rId8"/>
    <p:sldId id="827" r:id="rId9"/>
    <p:sldId id="823" r:id="rId10"/>
    <p:sldId id="788" r:id="rId11"/>
    <p:sldId id="258" r:id="rId12"/>
    <p:sldId id="790" r:id="rId13"/>
    <p:sldId id="828" r:id="rId14"/>
    <p:sldId id="791" r:id="rId15"/>
    <p:sldId id="811" r:id="rId16"/>
    <p:sldId id="812" r:id="rId17"/>
    <p:sldId id="809" r:id="rId18"/>
    <p:sldId id="810" r:id="rId19"/>
    <p:sldId id="814" r:id="rId20"/>
    <p:sldId id="264" r:id="rId21"/>
    <p:sldId id="266" r:id="rId22"/>
    <p:sldId id="792" r:id="rId23"/>
    <p:sldId id="829" r:id="rId24"/>
    <p:sldId id="268" r:id="rId25"/>
    <p:sldId id="815" r:id="rId26"/>
    <p:sldId id="794" r:id="rId27"/>
    <p:sldId id="795" r:id="rId28"/>
    <p:sldId id="796" r:id="rId29"/>
    <p:sldId id="793" r:id="rId30"/>
    <p:sldId id="837" r:id="rId31"/>
    <p:sldId id="813" r:id="rId32"/>
    <p:sldId id="269" r:id="rId33"/>
    <p:sldId id="816" r:id="rId34"/>
    <p:sldId id="797" r:id="rId35"/>
    <p:sldId id="798" r:id="rId36"/>
    <p:sldId id="271" r:id="rId37"/>
    <p:sldId id="799" r:id="rId38"/>
    <p:sldId id="789" r:id="rId39"/>
    <p:sldId id="279" r:id="rId40"/>
    <p:sldId id="832" r:id="rId41"/>
    <p:sldId id="830" r:id="rId42"/>
    <p:sldId id="831" r:id="rId43"/>
    <p:sldId id="818" r:id="rId44"/>
    <p:sldId id="286" r:id="rId45"/>
    <p:sldId id="833" r:id="rId46"/>
    <p:sldId id="801" r:id="rId47"/>
    <p:sldId id="802" r:id="rId48"/>
    <p:sldId id="803" r:id="rId49"/>
    <p:sldId id="804" r:id="rId50"/>
    <p:sldId id="820" r:id="rId51"/>
    <p:sldId id="834" r:id="rId52"/>
    <p:sldId id="817" r:id="rId53"/>
    <p:sldId id="821" r:id="rId54"/>
    <p:sldId id="835" r:id="rId55"/>
    <p:sldId id="836" r:id="rId56"/>
    <p:sldId id="273" r:id="rId57"/>
    <p:sldId id="822" r:id="rId58"/>
    <p:sldId id="281" r:id="rId59"/>
    <p:sldId id="826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B0A0D-6062-4777-AF25-53D82FE1FB6F}" v="95" dt="2024-02-08T18:55:44.1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80"/>
    <p:restoredTop sz="94762" autoAdjust="0"/>
  </p:normalViewPr>
  <p:slideViewPr>
    <p:cSldViewPr snapToGrid="0">
      <p:cViewPr varScale="1">
        <p:scale>
          <a:sx n="121" d="100"/>
          <a:sy n="121" d="100"/>
        </p:scale>
        <p:origin x="1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microsoft.com/office/2016/11/relationships/changesInfo" Target="changesInfos/changesInfo1.xml"/><Relationship Id="rId5" Type="http://schemas.openxmlformats.org/officeDocument/2006/relationships/slide" Target="slides/slide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yyedehnasim Mousavi" clId="Web-{7EAB0A0D-6062-4777-AF25-53D82FE1FB6F}"/>
    <pc:docChg chg="addSld delSld modSld sldOrd">
      <pc:chgData name="Seyyedehnasim Mousavi" userId="" providerId="" clId="Web-{7EAB0A0D-6062-4777-AF25-53D82FE1FB6F}" dt="2024-02-08T18:55:42.241" v="86" actId="20577"/>
      <pc:docMkLst>
        <pc:docMk/>
      </pc:docMkLst>
      <pc:sldChg chg="modSp">
        <pc:chgData name="Seyyedehnasim Mousavi" userId="" providerId="" clId="Web-{7EAB0A0D-6062-4777-AF25-53D82FE1FB6F}" dt="2024-02-08T18:07:27.176" v="0" actId="20577"/>
        <pc:sldMkLst>
          <pc:docMk/>
          <pc:sldMk cId="3010496058" sldId="259"/>
        </pc:sldMkLst>
        <pc:spChg chg="mod">
          <ac:chgData name="Seyyedehnasim Mousavi" userId="" providerId="" clId="Web-{7EAB0A0D-6062-4777-AF25-53D82FE1FB6F}" dt="2024-02-08T18:07:27.176" v="0" actId="20577"/>
          <ac:spMkLst>
            <pc:docMk/>
            <pc:sldMk cId="3010496058" sldId="259"/>
            <ac:spMk id="7" creationId="{2FC7591B-5ECD-2DAF-DDDC-FC0D91EDD29C}"/>
          </ac:spMkLst>
        </pc:spChg>
      </pc:sldChg>
      <pc:sldChg chg="modSp">
        <pc:chgData name="Seyyedehnasim Mousavi" userId="" providerId="" clId="Web-{7EAB0A0D-6062-4777-AF25-53D82FE1FB6F}" dt="2024-02-08T18:21:41.022" v="3" actId="1076"/>
        <pc:sldMkLst>
          <pc:docMk/>
          <pc:sldMk cId="3700519123" sldId="264"/>
        </pc:sldMkLst>
        <pc:graphicFrameChg chg="mod">
          <ac:chgData name="Seyyedehnasim Mousavi" userId="" providerId="" clId="Web-{7EAB0A0D-6062-4777-AF25-53D82FE1FB6F}" dt="2024-02-08T18:21:41.022" v="3" actId="1076"/>
          <ac:graphicFrameMkLst>
            <pc:docMk/>
            <pc:sldMk cId="3700519123" sldId="264"/>
            <ac:graphicFrameMk id="3" creationId="{00000000-0000-0000-0000-000000000000}"/>
          </ac:graphicFrameMkLst>
        </pc:graphicFrameChg>
      </pc:sldChg>
      <pc:sldChg chg="modSp">
        <pc:chgData name="Seyyedehnasim Mousavi" userId="" providerId="" clId="Web-{7EAB0A0D-6062-4777-AF25-53D82FE1FB6F}" dt="2024-02-08T18:23:02.150" v="13" actId="20577"/>
        <pc:sldMkLst>
          <pc:docMk/>
          <pc:sldMk cId="297385528" sldId="266"/>
        </pc:sldMkLst>
        <pc:spChg chg="mod">
          <ac:chgData name="Seyyedehnasim Mousavi" userId="" providerId="" clId="Web-{7EAB0A0D-6062-4777-AF25-53D82FE1FB6F}" dt="2024-02-08T18:23:02.150" v="13" actId="20577"/>
          <ac:spMkLst>
            <pc:docMk/>
            <pc:sldMk cId="297385528" sldId="266"/>
            <ac:spMk id="18435" creationId="{00000000-0000-0000-0000-000000000000}"/>
          </ac:spMkLst>
        </pc:spChg>
        <pc:graphicFrameChg chg="mod modGraphic">
          <ac:chgData name="Seyyedehnasim Mousavi" userId="" providerId="" clId="Web-{7EAB0A0D-6062-4777-AF25-53D82FE1FB6F}" dt="2024-02-08T18:22:51.509" v="7"/>
          <ac:graphicFrameMkLst>
            <pc:docMk/>
            <pc:sldMk cId="297385528" sldId="266"/>
            <ac:graphicFrameMk id="4" creationId="{00000000-0000-0000-0000-000000000000}"/>
          </ac:graphicFrameMkLst>
        </pc:graphicFrameChg>
      </pc:sldChg>
      <pc:sldChg chg="modSp">
        <pc:chgData name="Seyyedehnasim Mousavi" userId="" providerId="" clId="Web-{7EAB0A0D-6062-4777-AF25-53D82FE1FB6F}" dt="2024-02-08T18:24:31.872" v="19" actId="20577"/>
        <pc:sldMkLst>
          <pc:docMk/>
          <pc:sldMk cId="1860056608" sldId="268"/>
        </pc:sldMkLst>
        <pc:spChg chg="mod">
          <ac:chgData name="Seyyedehnasim Mousavi" userId="" providerId="" clId="Web-{7EAB0A0D-6062-4777-AF25-53D82FE1FB6F}" dt="2024-02-08T18:24:31.872" v="19" actId="20577"/>
          <ac:spMkLst>
            <pc:docMk/>
            <pc:sldMk cId="1860056608" sldId="268"/>
            <ac:spMk id="20483" creationId="{00000000-0000-0000-0000-000000000000}"/>
          </ac:spMkLst>
        </pc:spChg>
      </pc:sldChg>
      <pc:sldChg chg="modSp">
        <pc:chgData name="Seyyedehnasim Mousavi" userId="" providerId="" clId="Web-{7EAB0A0D-6062-4777-AF25-53D82FE1FB6F}" dt="2024-02-08T18:30:45.309" v="61" actId="1076"/>
        <pc:sldMkLst>
          <pc:docMk/>
          <pc:sldMk cId="2761704930" sldId="793"/>
        </pc:sldMkLst>
        <pc:spChg chg="mod">
          <ac:chgData name="Seyyedehnasim Mousavi" userId="" providerId="" clId="Web-{7EAB0A0D-6062-4777-AF25-53D82FE1FB6F}" dt="2024-02-08T18:30:45.309" v="61" actId="1076"/>
          <ac:spMkLst>
            <pc:docMk/>
            <pc:sldMk cId="2761704930" sldId="793"/>
            <ac:spMk id="20483" creationId="{00000000-0000-0000-0000-000000000000}"/>
          </ac:spMkLst>
        </pc:spChg>
        <pc:spChg chg="mod">
          <ac:chgData name="Seyyedehnasim Mousavi" userId="" providerId="" clId="Web-{7EAB0A0D-6062-4777-AF25-53D82FE1FB6F}" dt="2024-02-08T18:27:58.818" v="30" actId="20577"/>
          <ac:spMkLst>
            <pc:docMk/>
            <pc:sldMk cId="2761704930" sldId="793"/>
            <ac:spMk id="28674" creationId="{00000000-0000-0000-0000-000000000000}"/>
          </ac:spMkLst>
        </pc:spChg>
      </pc:sldChg>
      <pc:sldChg chg="modSp">
        <pc:chgData name="Seyyedehnasim Mousavi" userId="" providerId="" clId="Web-{7EAB0A0D-6062-4777-AF25-53D82FE1FB6F}" dt="2024-02-08T18:43:42.854" v="74" actId="14100"/>
        <pc:sldMkLst>
          <pc:docMk/>
          <pc:sldMk cId="3562446360" sldId="803"/>
        </pc:sldMkLst>
        <pc:spChg chg="mod">
          <ac:chgData name="Seyyedehnasim Mousavi" userId="" providerId="" clId="Web-{7EAB0A0D-6062-4777-AF25-53D82FE1FB6F}" dt="2024-02-08T18:43:38.041" v="73" actId="14100"/>
          <ac:spMkLst>
            <pc:docMk/>
            <pc:sldMk cId="3562446360" sldId="803"/>
            <ac:spMk id="10" creationId="{21BA58EF-4897-817A-7918-B85801EC5ABD}"/>
          </ac:spMkLst>
        </pc:spChg>
        <pc:spChg chg="mod">
          <ac:chgData name="Seyyedehnasim Mousavi" userId="" providerId="" clId="Web-{7EAB0A0D-6062-4777-AF25-53D82FE1FB6F}" dt="2024-02-08T18:43:42.854" v="74" actId="14100"/>
          <ac:spMkLst>
            <pc:docMk/>
            <pc:sldMk cId="3562446360" sldId="803"/>
            <ac:spMk id="11" creationId="{721B5C28-E0C6-6987-1C75-8E00055EDCD5}"/>
          </ac:spMkLst>
        </pc:spChg>
      </pc:sldChg>
      <pc:sldChg chg="del">
        <pc:chgData name="Seyyedehnasim Mousavi" userId="" providerId="" clId="Web-{7EAB0A0D-6062-4777-AF25-53D82FE1FB6F}" dt="2024-02-08T18:50:46.152" v="75"/>
        <pc:sldMkLst>
          <pc:docMk/>
          <pc:sldMk cId="3899940203" sldId="805"/>
        </pc:sldMkLst>
      </pc:sldChg>
      <pc:sldChg chg="modSp">
        <pc:chgData name="Seyyedehnasim Mousavi" userId="" providerId="" clId="Web-{7EAB0A0D-6062-4777-AF25-53D82FE1FB6F}" dt="2024-02-08T18:18:10.732" v="2" actId="1076"/>
        <pc:sldMkLst>
          <pc:docMk/>
          <pc:sldMk cId="3638216583" sldId="809"/>
        </pc:sldMkLst>
        <pc:spChg chg="mod">
          <ac:chgData name="Seyyedehnasim Mousavi" userId="" providerId="" clId="Web-{7EAB0A0D-6062-4777-AF25-53D82FE1FB6F}" dt="2024-02-08T18:17:54.450" v="1" actId="1076"/>
          <ac:spMkLst>
            <pc:docMk/>
            <pc:sldMk cId="3638216583" sldId="809"/>
            <ac:spMk id="4" creationId="{1B47E54D-083F-5CCD-5627-544E39EA413C}"/>
          </ac:spMkLst>
        </pc:spChg>
        <pc:graphicFrameChg chg="mod">
          <ac:chgData name="Seyyedehnasim Mousavi" userId="" providerId="" clId="Web-{7EAB0A0D-6062-4777-AF25-53D82FE1FB6F}" dt="2024-02-08T18:18:10.732" v="2" actId="1076"/>
          <ac:graphicFrameMkLst>
            <pc:docMk/>
            <pc:sldMk cId="3638216583" sldId="809"/>
            <ac:graphicFrameMk id="3" creationId="{45E62631-981B-44C2-795C-A3808B148D91}"/>
          </ac:graphicFrameMkLst>
        </pc:graphicFrameChg>
      </pc:sldChg>
      <pc:sldChg chg="modSp">
        <pc:chgData name="Seyyedehnasim Mousavi" userId="" providerId="" clId="Web-{7EAB0A0D-6062-4777-AF25-53D82FE1FB6F}" dt="2024-02-08T18:27:40.223" v="24" actId="1076"/>
        <pc:sldMkLst>
          <pc:docMk/>
          <pc:sldMk cId="365133656" sldId="813"/>
        </pc:sldMkLst>
        <pc:picChg chg="mod">
          <ac:chgData name="Seyyedehnasim Mousavi" userId="" providerId="" clId="Web-{7EAB0A0D-6062-4777-AF25-53D82FE1FB6F}" dt="2024-02-08T18:27:40.223" v="24" actId="1076"/>
          <ac:picMkLst>
            <pc:docMk/>
            <pc:sldMk cId="365133656" sldId="813"/>
            <ac:picMk id="8194" creationId="{0DBD1A89-27EB-5F39-A6AE-B9B788922FC5}"/>
          </ac:picMkLst>
        </pc:picChg>
      </pc:sldChg>
      <pc:sldChg chg="modSp">
        <pc:chgData name="Seyyedehnasim Mousavi" userId="" providerId="" clId="Web-{7EAB0A0D-6062-4777-AF25-53D82FE1FB6F}" dt="2024-02-08T18:52:52.422" v="84" actId="20577"/>
        <pc:sldMkLst>
          <pc:docMk/>
          <pc:sldMk cId="271950563" sldId="817"/>
        </pc:sldMkLst>
        <pc:spChg chg="mod">
          <ac:chgData name="Seyyedehnasim Mousavi" userId="" providerId="" clId="Web-{7EAB0A0D-6062-4777-AF25-53D82FE1FB6F}" dt="2024-02-08T18:52:52.422" v="84" actId="20577"/>
          <ac:spMkLst>
            <pc:docMk/>
            <pc:sldMk cId="271950563" sldId="817"/>
            <ac:spMk id="60419" creationId="{00000000-0000-0000-0000-000000000000}"/>
          </ac:spMkLst>
        </pc:spChg>
      </pc:sldChg>
      <pc:sldChg chg="del">
        <pc:chgData name="Seyyedehnasim Mousavi" userId="" providerId="" clId="Web-{7EAB0A0D-6062-4777-AF25-53D82FE1FB6F}" dt="2024-02-08T18:55:37.522" v="85"/>
        <pc:sldMkLst>
          <pc:docMk/>
          <pc:sldMk cId="3631064348" sldId="825"/>
        </pc:sldMkLst>
      </pc:sldChg>
      <pc:sldChg chg="modSp">
        <pc:chgData name="Seyyedehnasim Mousavi" userId="" providerId="" clId="Web-{7EAB0A0D-6062-4777-AF25-53D82FE1FB6F}" dt="2024-02-08T18:55:42.241" v="86" actId="20577"/>
        <pc:sldMkLst>
          <pc:docMk/>
          <pc:sldMk cId="827408901" sldId="826"/>
        </pc:sldMkLst>
        <pc:spChg chg="mod">
          <ac:chgData name="Seyyedehnasim Mousavi" userId="" providerId="" clId="Web-{7EAB0A0D-6062-4777-AF25-53D82FE1FB6F}" dt="2024-02-08T18:55:42.241" v="86" actId="20577"/>
          <ac:spMkLst>
            <pc:docMk/>
            <pc:sldMk cId="827408901" sldId="826"/>
            <ac:spMk id="61442" creationId="{00000000-0000-0000-0000-000000000000}"/>
          </ac:spMkLst>
        </pc:spChg>
      </pc:sldChg>
      <pc:sldChg chg="modSp">
        <pc:chgData name="Seyyedehnasim Mousavi" userId="" providerId="" clId="Web-{7EAB0A0D-6062-4777-AF25-53D82FE1FB6F}" dt="2024-02-08T18:24:04.168" v="18" actId="1076"/>
        <pc:sldMkLst>
          <pc:docMk/>
          <pc:sldMk cId="1102304324" sldId="829"/>
        </pc:sldMkLst>
        <pc:spChg chg="mod">
          <ac:chgData name="Seyyedehnasim Mousavi" userId="" providerId="" clId="Web-{7EAB0A0D-6062-4777-AF25-53D82FE1FB6F}" dt="2024-02-08T18:24:04.168" v="18" actId="1076"/>
          <ac:spMkLst>
            <pc:docMk/>
            <pc:sldMk cId="1102304324" sldId="829"/>
            <ac:spMk id="30722" creationId="{00000000-0000-0000-0000-000000000000}"/>
          </ac:spMkLst>
        </pc:spChg>
      </pc:sldChg>
      <pc:sldChg chg="modSp ord">
        <pc:chgData name="Seyyedehnasim Mousavi" userId="" providerId="" clId="Web-{7EAB0A0D-6062-4777-AF25-53D82FE1FB6F}" dt="2024-02-08T18:32:05.015" v="63" actId="1076"/>
        <pc:sldMkLst>
          <pc:docMk/>
          <pc:sldMk cId="241147939" sldId="830"/>
        </pc:sldMkLst>
        <pc:spChg chg="mod">
          <ac:chgData name="Seyyedehnasim Mousavi" userId="" providerId="" clId="Web-{7EAB0A0D-6062-4777-AF25-53D82FE1FB6F}" dt="2024-02-08T18:32:05.015" v="63" actId="1076"/>
          <ac:spMkLst>
            <pc:docMk/>
            <pc:sldMk cId="241147939" sldId="830"/>
            <ac:spMk id="60419" creationId="{00000000-0000-0000-0000-000000000000}"/>
          </ac:spMkLst>
        </pc:spChg>
      </pc:sldChg>
      <pc:sldChg chg="modSp">
        <pc:chgData name="Seyyedehnasim Mousavi" userId="" providerId="" clId="Web-{7EAB0A0D-6062-4777-AF25-53D82FE1FB6F}" dt="2024-02-08T18:42:56.368" v="72" actId="20577"/>
        <pc:sldMkLst>
          <pc:docMk/>
          <pc:sldMk cId="1028106147" sldId="833"/>
        </pc:sldMkLst>
        <pc:spChg chg="mod">
          <ac:chgData name="Seyyedehnasim Mousavi" userId="" providerId="" clId="Web-{7EAB0A0D-6062-4777-AF25-53D82FE1FB6F}" dt="2024-02-08T18:42:56.368" v="72" actId="20577"/>
          <ac:spMkLst>
            <pc:docMk/>
            <pc:sldMk cId="1028106147" sldId="833"/>
            <ac:spMk id="60419" creationId="{00000000-0000-0000-0000-000000000000}"/>
          </ac:spMkLst>
        </pc:spChg>
      </pc:sldChg>
      <pc:sldChg chg="modSp">
        <pc:chgData name="Seyyedehnasim Mousavi" userId="" providerId="" clId="Web-{7EAB0A0D-6062-4777-AF25-53D82FE1FB6F}" dt="2024-02-08T18:52:41.391" v="83" actId="20577"/>
        <pc:sldMkLst>
          <pc:docMk/>
          <pc:sldMk cId="906620517" sldId="834"/>
        </pc:sldMkLst>
        <pc:spChg chg="mod">
          <ac:chgData name="Seyyedehnasim Mousavi" userId="" providerId="" clId="Web-{7EAB0A0D-6062-4777-AF25-53D82FE1FB6F}" dt="2024-02-08T18:52:41.391" v="83" actId="20577"/>
          <ac:spMkLst>
            <pc:docMk/>
            <pc:sldMk cId="906620517" sldId="834"/>
            <ac:spMk id="60419" creationId="{00000000-0000-0000-0000-000000000000}"/>
          </ac:spMkLst>
        </pc:spChg>
      </pc:sldChg>
      <pc:sldChg chg="modSp add replId">
        <pc:chgData name="Seyyedehnasim Mousavi" userId="" providerId="" clId="Web-{7EAB0A0D-6062-4777-AF25-53D82FE1FB6F}" dt="2024-02-08T18:28:55.055" v="55" actId="20577"/>
        <pc:sldMkLst>
          <pc:docMk/>
          <pc:sldMk cId="1015850273" sldId="837"/>
        </pc:sldMkLst>
        <pc:spChg chg="mod">
          <ac:chgData name="Seyyedehnasim Mousavi" userId="" providerId="" clId="Web-{7EAB0A0D-6062-4777-AF25-53D82FE1FB6F}" dt="2024-02-08T18:28:55.055" v="55" actId="20577"/>
          <ac:spMkLst>
            <pc:docMk/>
            <pc:sldMk cId="1015850273" sldId="837"/>
            <ac:spMk id="2867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7A97A-02D0-4E5B-BBCD-984355F1254E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DA64F-1192-4035-AFF6-C26830929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36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204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4FB4C6-B8C9-4FAC-98C7-66D8152A7FCF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7054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4FB4C6-B8C9-4FAC-98C7-66D8152A7FCF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4811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4FB4C6-B8C9-4FAC-98C7-66D8152A7FCF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8898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4FB4C6-B8C9-4FAC-98C7-66D8152A7FCF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9377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4FB4C6-B8C9-4FAC-98C7-66D8152A7FCF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3335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4FB4C6-B8C9-4FAC-98C7-66D8152A7FCF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8980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0AA0FF-3306-43D9-90F7-96F87F9C5E32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0397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94174C-2266-43BF-A636-F6A6CC7099E6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0909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94174C-2266-43BF-A636-F6A6CC7099E6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2889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2584A4-B2FE-4561-B3E6-56A2250C50B6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3157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4FB4C6-B8C9-4FAC-98C7-66D8152A7FCF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6831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4B1BE2-B479-4383-81BB-2028C1B5AC15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0737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4B1BE2-B479-4383-81BB-2028C1B5AC15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2393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4B1BE2-B479-4383-81BB-2028C1B5AC15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9707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4B1BE2-B479-4383-81BB-2028C1B5AC15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1313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4B1BE2-B479-4383-81BB-2028C1B5AC15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3095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4B1BE2-B479-4383-81BB-2028C1B5AC15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2483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4B1BE2-B479-4383-81BB-2028C1B5AC15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2991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4B1BE2-B479-4383-81BB-2028C1B5AC15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25613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A17232-B33C-4321-9FB9-29FA346EAEE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3453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4B1BE2-B479-4383-81BB-2028C1B5AC15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7816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4FB4C6-B8C9-4FAC-98C7-66D8152A7FCF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79048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584DD-8012-4DB1-AF6B-E1986BA234B6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76985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584DD-8012-4DB1-AF6B-E1986BA234B6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27575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87CECE-5B03-4008-A05A-568B12122583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4855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87CECE-5B03-4008-A05A-568B12122583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39671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C1A99-C56A-4C45-9F4E-E79E45F6E7C4}" type="slidenum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31068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C1A99-C56A-4C45-9F4E-E79E45F6E7C4}" type="slidenum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647516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C1A99-C56A-4C45-9F4E-E79E45F6E7C4}" type="slidenum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319554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C1A99-C56A-4C45-9F4E-E79E45F6E7C4}" type="slidenum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19948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4FB4C6-B8C9-4FAC-98C7-66D8152A7FCF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7093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4FB4C6-B8C9-4FAC-98C7-66D8152A7FCF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212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4FB4C6-B8C9-4FAC-98C7-66D8152A7FCF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0899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4FB4C6-B8C9-4FAC-98C7-66D8152A7FCF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770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A32357-4323-48B5-A968-0B5CA3D4C138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0009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4FB4C6-B8C9-4FAC-98C7-66D8152A7FCF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5844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77863" y="3521075"/>
            <a:ext cx="7772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4C870C-E3D8-4310-916C-7423AEE50A91}" type="datetimeFigureOut">
              <a:rPr lang="en-US"/>
              <a:pPr>
                <a:defRPr/>
              </a:pPr>
              <a:t>2/8/2024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CBB27-1E2D-4B5F-AB36-075227A266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10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7F5F5E-0A14-42AE-9AAB-CB15ACDEAEC5}" type="datetimeFigureOut">
              <a:rPr lang="en-US"/>
              <a:pPr>
                <a:defRPr/>
              </a:pPr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68001-EEDA-4574-800E-23D37ED8BD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4355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C3106-AA91-4271-931F-D32A4306B17D}" type="datetimeFigureOut">
              <a:rPr lang="en-US"/>
              <a:pPr>
                <a:defRPr/>
              </a:pPr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3E3CA-40F8-46C1-AF16-D416EAC326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1697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A3FEF-7E3D-4706-9871-1F8E83B5D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06B9F-14D2-4B26-ABB4-9107FDE1C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90724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07088-C1AD-47A6-8DC5-39D043B9C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indent="-274320">
              <a:spcBef>
                <a:spcPts val="375"/>
              </a:spcBef>
              <a:spcAft>
                <a:spcPts val="375"/>
              </a:spcAft>
              <a:defRPr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indent="-137160">
              <a:spcBef>
                <a:spcPts val="375"/>
              </a:spcBef>
              <a:spcAft>
                <a:spcPts val="375"/>
              </a:spcAft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indent="-137160">
              <a:spcBef>
                <a:spcPts val="375"/>
              </a:spcBef>
              <a:spcAft>
                <a:spcPts val="375"/>
              </a:spcAft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indent="-137160">
              <a:spcBef>
                <a:spcPts val="375"/>
              </a:spcBef>
              <a:spcAft>
                <a:spcPts val="375"/>
              </a:spcAft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spcBef>
                <a:spcPts val="375"/>
              </a:spcBef>
              <a:spcAft>
                <a:spcPts val="375"/>
              </a:spcAft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BFF955-EFBD-EE7F-D17F-F0C691CA7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98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DCB41-A64B-CE42-9A21-A08B6010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1"/>
            <a:ext cx="7806691" cy="1127760"/>
          </a:xfrm>
        </p:spPr>
        <p:txBody>
          <a:bodyPr>
            <a:normAutofit/>
          </a:bodyPr>
          <a:lstStyle>
            <a:lvl1pPr>
              <a:defRPr sz="3000">
                <a:solidFill>
                  <a:srgbClr val="290B9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71AFA6-D2EA-1540-8E30-0E4367745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570385"/>
            <a:ext cx="7806690" cy="4621695"/>
          </a:xfrm>
        </p:spPr>
        <p:txBody>
          <a:bodyPr/>
          <a:lstStyle>
            <a:lvl1pPr indent="-274320">
              <a:spcBef>
                <a:spcPts val="375"/>
              </a:spcBef>
              <a:spcAft>
                <a:spcPts val="375"/>
              </a:spcAft>
              <a:defRPr sz="2200"/>
            </a:lvl1pPr>
            <a:lvl2pPr indent="-137160">
              <a:spcBef>
                <a:spcPts val="375"/>
              </a:spcBef>
              <a:spcAft>
                <a:spcPts val="375"/>
              </a:spcAft>
              <a:defRPr sz="1800"/>
            </a:lvl2pPr>
            <a:lvl3pPr indent="-137160">
              <a:spcBef>
                <a:spcPts val="375"/>
              </a:spcBef>
              <a:spcAft>
                <a:spcPts val="375"/>
              </a:spcAft>
              <a:defRPr sz="1800"/>
            </a:lvl3pPr>
            <a:lvl4pPr indent="-137160">
              <a:spcBef>
                <a:spcPts val="375"/>
              </a:spcBef>
              <a:spcAft>
                <a:spcPts val="375"/>
              </a:spcAft>
              <a:defRPr sz="1600"/>
            </a:lvl4pPr>
            <a:lvl5pPr>
              <a:spcBef>
                <a:spcPts val="375"/>
              </a:spcBef>
              <a:spcAft>
                <a:spcPts val="375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22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8DFCB-6192-4F86-A810-9FE1F167A477}" type="datetimeFigureOut">
              <a:rPr lang="en-US"/>
              <a:pPr>
                <a:defRPr/>
              </a:pPr>
              <a:t>2/8/2024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90F54-AB24-44E8-B709-D2D73B5A4B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62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EFC8F3-CD04-4918-BF7B-3DBF47644806}" type="datetimeFigureOut">
              <a:rPr lang="en-US" smtClean="0"/>
              <a:pPr>
                <a:defRPr/>
              </a:pPr>
              <a:t>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05418-A83C-40F7-9F61-01A7BAACC98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6793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5F39A-F08D-48A3-2657-4C8530C5B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4DE659-A94B-7A81-0D9C-B69455D37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A4A73-3B12-110D-4EB6-B54F60916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FA80-7054-41B3-831C-6D838898201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16EDF-E312-0251-F10E-BA606818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C8111-66BA-D5B6-063B-1525DA1B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EC9F-FE08-4866-9941-1D3F8A794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1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7E80A-1C38-44F3-D43D-A74EB453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2B1CE-D852-B05F-E3BB-ACF6C1B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A4CEB-C9AC-36B4-7467-884B4365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FA80-7054-41B3-831C-6D838898201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19DFF-A096-0A5B-254E-261D5BEB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50306-B30E-FFA0-34C6-E1571E47A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EC9F-FE08-4866-9941-1D3F8A794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1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899E-F5AC-3471-90A6-12ECF5AD4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744B6-5458-D698-CF6D-1FE98F266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69329-31B9-9C24-E75F-E2FD5C9AA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FA80-7054-41B3-831C-6D838898201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A5873-1167-FC90-32B0-7FA35FF1F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8A6D3-0A13-D1E6-51CC-C9E96C56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EC9F-FE08-4866-9941-1D3F8A794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28650" y="1379538"/>
            <a:ext cx="78867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014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1625"/>
            <a:ext cx="7886700" cy="4645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978CC4-65BA-46B3-9475-88D7334125AB}" type="datetimeFigureOut">
              <a:rPr lang="en-US"/>
              <a:pPr>
                <a:defRPr/>
              </a:pPr>
              <a:t>2/8/2024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66975-FBA9-4522-829C-8956545EC0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0216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24B3-5872-F31D-F733-72D2E681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1194-4A60-2E5D-83E6-11A0111C3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DA47B8-81ED-F14E-108F-3FBD29767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49F3A-A1BC-9689-7A6F-E3F1CB328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FA80-7054-41B3-831C-6D838898201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0818E-50E6-57F4-0253-D5D38720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DF187-53AB-7A55-71F5-DC7FD267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EC9F-FE08-4866-9941-1D3F8A794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63882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5C91-A44A-E273-C1F3-627E1681F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0D041-0F10-FD91-1FC8-F28EE7CA1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17EEA-7B00-2E26-C92A-ABC58F652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E9CA43-ECBE-81D6-56D6-1DBEEAB0D1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98B0E-F391-D44E-D1C8-065897EFF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740140-F34A-B048-4807-98949E9BC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FA80-7054-41B3-831C-6D838898201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DA615F-DA82-13FE-4A0F-FF28000A2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934224-D2AE-EF4E-BD3B-ACA14611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EC9F-FE08-4866-9941-1D3F8A794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91889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D8C3-3428-F5B2-36B3-BA63AC52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0C548-D56F-8207-292F-D80AAF703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FA80-7054-41B3-831C-6D838898201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36F39-BF5B-B394-2942-C3AB428C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C4A92-154C-6B10-F01C-7EA6973F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EC9F-FE08-4866-9941-1D3F8A794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3708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1505C-0084-5D91-69CF-346180846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FA80-7054-41B3-831C-6D838898201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FF31D7-9AB4-063A-ABBE-54D77F74D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AB42C-91C2-16E4-44B4-36CA9FFD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EC9F-FE08-4866-9941-1D3F8A794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26156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687D1-5EAE-F901-5EB9-C89299F47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317F2-6D8F-D8A1-1C73-5AD0F675A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AFECB-C27B-AB74-683B-721803D5D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B2BA2-EC8A-D341-7E0F-38CC9A80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FA80-7054-41B3-831C-6D838898201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B5C81-AA3B-2447-4B79-A6DE12959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36BC5-04E0-1B05-B7D6-2AD13CEC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EC9F-FE08-4866-9941-1D3F8A794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94725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947C2-9D78-066B-F396-97D533EA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869D74-A49A-3256-54F1-8703C02526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210911-59F3-4764-55EC-64D2080E4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22605-65F7-A4EE-7570-93206D1C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FA80-7054-41B3-831C-6D838898201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58AC0-E388-28B5-0474-B15FABDD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79765-CC9B-453B-3960-AAE494C0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EC9F-FE08-4866-9941-1D3F8A794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41712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B9D5-D26F-702E-D39E-FC5E335E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6FEC0A-EE78-CB9E-6A07-781264800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2F8E8-3B67-71EF-D9C5-794E733C0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FA80-7054-41B3-831C-6D838898201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95DAF-A3FE-E131-B406-59CEAB07E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5D800-4FE6-61D0-38F0-CB9F5AC6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EC9F-FE08-4866-9941-1D3F8A794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43211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448F79-BFBB-8B5C-839B-68A1ADE6A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0A1A8D-B02C-AC8A-9C2D-15EE79426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B511F-53E2-A5C6-64FD-25AEEDC4F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FA80-7054-41B3-831C-6D838898201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BD2A6-B59D-FF1E-3044-14677B0B2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18AD0-469B-5A78-FC40-391FB1499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EC9F-FE08-4866-9941-1D3F8A794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17737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A0281-3C23-4964-9FEA-389D1EAD5AD3}" type="datetimeFigureOut">
              <a:rPr lang="en-US"/>
              <a:pPr>
                <a:defRPr/>
              </a:pPr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A0AF0-2D10-4255-969D-61C08D8317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177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1E0835-C0A7-4B8F-8DF9-40C567D70657}" type="datetimeFigureOut">
              <a:rPr lang="en-US"/>
              <a:pPr>
                <a:defRPr/>
              </a:pPr>
              <a:t>2/8/2024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09382-5B22-4C3C-B032-E93A558132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099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4894D0-79DA-4EB7-9EDD-6EA31612E0DA}" type="datetimeFigureOut">
              <a:rPr lang="en-US"/>
              <a:pPr>
                <a:defRPr/>
              </a:pPr>
              <a:t>2/8/2024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A89CBF-B062-473A-86DF-90EAB73A20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445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D4CEE-262D-495E-BA18-0C850C06D636}" type="datetimeFigureOut">
              <a:rPr lang="en-US"/>
              <a:pPr>
                <a:defRPr/>
              </a:pPr>
              <a:t>2/8/2024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5E317-FC2C-4755-B922-9C86CB53F9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7750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24BAE7-68EB-441B-9ECB-5E46756A72DA}" type="datetimeFigureOut">
              <a:rPr lang="en-US"/>
              <a:pPr>
                <a:defRPr/>
              </a:pPr>
              <a:t>2/8/2024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F26E1-D086-44CF-858F-F2072D303D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363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6785D3-DFF0-46E2-8E85-3848CB78DED1}" type="datetimeFigureOut">
              <a:rPr lang="en-US"/>
              <a:pPr>
                <a:defRPr/>
              </a:pPr>
              <a:t>2/8/2024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5B5FC-D409-4355-B860-28CB6FEC33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8456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4045EE-DF58-4FF4-B791-D544E2E55BAB}" type="datetimeFigureOut">
              <a:rPr lang="en-US"/>
              <a:pPr>
                <a:defRPr/>
              </a:pPr>
              <a:t>2/8/2024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2178A-F861-4976-BEA2-18AA74DC09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86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3175" y="6238877"/>
            <a:ext cx="9144000" cy="608013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0" y="6338888"/>
            <a:ext cx="9144000" cy="50641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7"/>
            <a:ext cx="788670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481140"/>
            <a:ext cx="7886700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89688"/>
            <a:ext cx="2062163" cy="374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0A10482-2544-4807-8501-F6CEFC1192FF}" type="datetimeFigureOut">
              <a:rPr lang="en-US"/>
              <a:pPr>
                <a:defRPr/>
              </a:pPr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89688"/>
            <a:ext cx="3092450" cy="374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89688"/>
            <a:ext cx="2062163" cy="374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85C4B4A-8209-40F5-8B72-836576F3C0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168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Clr>
          <a:srgbClr val="00B050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Clr>
          <a:srgbClr val="00B050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Clr>
          <a:srgbClr val="00B050"/>
        </a:buClr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Clr>
          <a:srgbClr val="00B050"/>
        </a:buClr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8E7E-AB6C-49BF-81F7-512041A27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0" y="144780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AC3A7EF-6DDC-4F3B-9936-678050C5F4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27760"/>
          </a:xfrm>
          <a:prstGeom prst="rect">
            <a:avLst/>
          </a:prstGeom>
          <a:gradFill flip="none" rotWithShape="1">
            <a:gsLst>
              <a:gs pos="1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22000">
                <a:schemeClr val="accent1">
                  <a:lumMod val="20000"/>
                  <a:lumOff val="80000"/>
                </a:schemeClr>
              </a:gs>
            </a:gsLst>
            <a:lin ang="10800000" scaled="0"/>
            <a:tileRect/>
          </a:gra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315442" indent="0">
              <a:tabLst/>
            </a:pPr>
            <a:endParaRPr lang="en-US" sz="126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4E6CD-397B-A844-A10B-17F5CBE7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0"/>
            <a:ext cx="8595360" cy="1127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9169FFA-1A81-32BE-6477-FAA1488F98CD}"/>
              </a:ext>
            </a:extLst>
          </p:cNvPr>
          <p:cNvSpPr txBox="1">
            <a:spLocks/>
          </p:cNvSpPr>
          <p:nvPr userDrawn="1"/>
        </p:nvSpPr>
        <p:spPr>
          <a:xfrm>
            <a:off x="0" y="6400800"/>
            <a:ext cx="9144000" cy="474028"/>
          </a:xfrm>
          <a:prstGeom prst="rect">
            <a:avLst/>
          </a:prstGeom>
          <a:solidFill>
            <a:srgbClr val="2A3D9C"/>
          </a:solidFill>
        </p:spPr>
        <p:txBody>
          <a:bodyPr>
            <a:normAutofit/>
          </a:bodyPr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002060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385763" indent="-128588" algn="l" defTabSz="51435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002060"/>
              </a:buClr>
              <a:buFont typeface="Wingdings" panose="05000000000000000000" pitchFamily="2" charset="2"/>
              <a:buChar char="ü"/>
              <a:defRPr sz="22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642938" indent="-128588" algn="l" defTabSz="51435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002060"/>
              </a:buClr>
              <a:buFont typeface="Tahoma" panose="020B0604030504040204" pitchFamily="34" charset="0"/>
              <a:buChar char="●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900113" indent="-128588" algn="l" defTabSz="51435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002060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157288" indent="-128588" algn="l" defTabSz="51435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N.Mousavi															CIS 8695</a:t>
            </a:r>
          </a:p>
        </p:txBody>
      </p:sp>
      <p:pic>
        <p:nvPicPr>
          <p:cNvPr id="2052" name="Picture 4" descr="University Logos - Communications ToolKit">
            <a:extLst>
              <a:ext uri="{FF2B5EF4-FFF2-40B4-BE49-F238E27FC236}">
                <a16:creationId xmlns:a16="http://schemas.microsoft.com/office/drawing/2014/main" id="{2E37B34D-56A1-27F6-100B-829E146B81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348" y="1"/>
            <a:ext cx="1009857" cy="113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501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290B97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</p:titleStyle>
    <p:bodyStyle>
      <a:lvl1pPr marL="128588" indent="-205740" algn="l" defTabSz="385763" rtl="0" eaLnBrk="1" latinLnBrk="0" hangingPunct="1">
        <a:lnSpc>
          <a:spcPct val="100000"/>
        </a:lnSpc>
        <a:spcBef>
          <a:spcPts val="281"/>
        </a:spcBef>
        <a:spcAft>
          <a:spcPts val="281"/>
        </a:spcAft>
        <a:buClr>
          <a:srgbClr val="002060"/>
        </a:buClr>
        <a:buFont typeface="Wingdings" panose="05000000000000000000" pitchFamily="2" charset="2"/>
        <a:buChar char="v"/>
        <a:defRPr sz="22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289322" indent="-96441" algn="l" defTabSz="385763" rtl="0" eaLnBrk="1" latinLnBrk="0" hangingPunct="1">
        <a:lnSpc>
          <a:spcPct val="100000"/>
        </a:lnSpc>
        <a:spcBef>
          <a:spcPts val="281"/>
        </a:spcBef>
        <a:spcAft>
          <a:spcPts val="281"/>
        </a:spcAft>
        <a:buClr>
          <a:srgbClr val="002060"/>
        </a:buClr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482204" indent="-96441" algn="l" defTabSz="385763" rtl="0" eaLnBrk="1" latinLnBrk="0" hangingPunct="1">
        <a:lnSpc>
          <a:spcPct val="100000"/>
        </a:lnSpc>
        <a:spcBef>
          <a:spcPts val="281"/>
        </a:spcBef>
        <a:spcAft>
          <a:spcPts val="281"/>
        </a:spcAft>
        <a:buClr>
          <a:srgbClr val="002060"/>
        </a:buClr>
        <a:buFont typeface="Tahoma" panose="020B0604030504040204" pitchFamily="34" charset="0"/>
        <a:buChar char="●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675085" indent="-96441" algn="l" defTabSz="385763" rtl="0" eaLnBrk="1" latinLnBrk="0" hangingPunct="1">
        <a:lnSpc>
          <a:spcPct val="100000"/>
        </a:lnSpc>
        <a:spcBef>
          <a:spcPts val="281"/>
        </a:spcBef>
        <a:spcAft>
          <a:spcPts val="281"/>
        </a:spcAft>
        <a:buClr>
          <a:srgbClr val="002060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867966" indent="-96441" algn="l" defTabSz="385763" rtl="0" eaLnBrk="1" latinLnBrk="0" hangingPunct="1">
        <a:lnSpc>
          <a:spcPct val="100000"/>
        </a:lnSpc>
        <a:spcBef>
          <a:spcPts val="281"/>
        </a:spcBef>
        <a:spcAft>
          <a:spcPts val="281"/>
        </a:spcAft>
        <a:buClr>
          <a:srgbClr val="002060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572564-6799-092A-2C35-03115A95E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08F9E-909A-83A5-04D3-AA5F5A5DE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60B7E-F090-BBC9-FD22-E4EE73E3D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FFA80-7054-41B3-831C-6D838898201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5364E-9097-F4E0-8A0C-60B31B035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B84AE-EBC9-C914-61C8-D8F82B30C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CEC9F-FE08-4866-9941-1D3F8A794BF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9EA1FE-F527-1E9F-48D4-431E9525A1B7}"/>
              </a:ext>
            </a:extLst>
          </p:cNvPr>
          <p:cNvSpPr txBox="1">
            <a:spLocks/>
          </p:cNvSpPr>
          <p:nvPr userDrawn="1"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171450" indent="-365760" algn="l" defTabSz="51435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02060"/>
              </a:buClr>
              <a:buFont typeface="Wingdings" panose="05000000000000000000" pitchFamily="2" charset="2"/>
              <a:buChar char="v"/>
              <a:defRPr sz="22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385763" indent="-182880" algn="l" defTabSz="51435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02060"/>
              </a:buClr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642938" indent="-182880" algn="l" defTabSz="51435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02060"/>
              </a:buClr>
              <a:buFont typeface="Tahoma" panose="020B0604030504040204" pitchFamily="34" charset="0"/>
              <a:buChar char="●"/>
              <a:defRPr sz="16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900113" indent="-182880" algn="l" defTabSz="51435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02060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157288" indent="-128588" algn="l" defTabSz="51435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36345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r9vZzSka0mY?feature=oembed" TargetMode="External"/><Relationship Id="rId4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f8OK1HBEgn0?feature=oembed" TargetMode="Externa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1752600"/>
            <a:ext cx="4848226" cy="1769269"/>
          </a:xfrm>
        </p:spPr>
        <p:txBody>
          <a:bodyPr>
            <a:noAutofit/>
          </a:bodyPr>
          <a:lstStyle/>
          <a:p>
            <a:r>
              <a:rPr lang="en-US" alt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CIS8695</a:t>
            </a:r>
            <a:br>
              <a:rPr lang="en-US" alt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alt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Managing Big Data Analytics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71774" y="3927914"/>
            <a:ext cx="4238626" cy="1939486"/>
          </a:xfrm>
        </p:spPr>
        <p:txBody>
          <a:bodyPr rtlCol="0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en-US" sz="1600" b="1" dirty="0"/>
              <a:t>Nasim Mousavi</a:t>
            </a:r>
          </a:p>
          <a:p>
            <a:pPr>
              <a:spcAft>
                <a:spcPts val="0"/>
              </a:spcAft>
              <a:defRPr/>
            </a:pPr>
            <a:r>
              <a:rPr lang="en-US" altLang="en-US" sz="1600" dirty="0"/>
              <a:t>Assistant Professor</a:t>
            </a:r>
          </a:p>
          <a:p>
            <a:pPr>
              <a:spcAft>
                <a:spcPts val="0"/>
              </a:spcAft>
              <a:defRPr/>
            </a:pPr>
            <a:r>
              <a:rPr lang="en-US" altLang="en-US" sz="1600" dirty="0"/>
              <a:t>J. Mack Robinson College of Business</a:t>
            </a:r>
          </a:p>
          <a:p>
            <a:pPr>
              <a:spcAft>
                <a:spcPts val="0"/>
              </a:spcAft>
              <a:defRPr/>
            </a:pPr>
            <a:r>
              <a:rPr lang="en-US" altLang="en-US" sz="1600" dirty="0"/>
              <a:t>Georgia State University</a:t>
            </a:r>
          </a:p>
          <a:p>
            <a:pPr>
              <a:spcAft>
                <a:spcPts val="0"/>
              </a:spcAft>
              <a:defRPr/>
            </a:pPr>
            <a:r>
              <a:rPr lang="en-US" altLang="en-US" sz="1400" b="1" dirty="0"/>
              <a:t>nmousavi@gsu.edu</a:t>
            </a:r>
          </a:p>
        </p:txBody>
      </p:sp>
    </p:spTree>
    <p:extLst>
      <p:ext uri="{BB962C8B-B14F-4D97-AF65-F5344CB8AC3E}">
        <p14:creationId xmlns:p14="http://schemas.microsoft.com/office/powerpoint/2010/main" val="22362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8535A7-7585-ACD2-0210-2FEAF1ACC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33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ctr">
              <a:buNone/>
            </a:pPr>
            <a:r>
              <a:rPr lang="en-US" sz="33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Association Rules</a:t>
            </a:r>
          </a:p>
        </p:txBody>
      </p:sp>
    </p:spTree>
    <p:extLst>
      <p:ext uri="{BB962C8B-B14F-4D97-AF65-F5344CB8AC3E}">
        <p14:creationId xmlns:p14="http://schemas.microsoft.com/office/powerpoint/2010/main" val="81230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04266" y="1409350"/>
            <a:ext cx="8082534" cy="461045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Study of “what goes with what”</a:t>
            </a:r>
          </a:p>
          <a:p>
            <a:pPr marL="742950" lvl="1" indent="-285750"/>
            <a:r>
              <a:rPr lang="en-US" altLang="en-US" sz="2200" dirty="0">
                <a:ea typeface="ＭＳ Ｐゴシック" panose="020B0600070205080204" pitchFamily="34" charset="-128"/>
              </a:rPr>
              <a:t>Customers who bought X also bought Y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Transaction-based or event-based analysis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Also called “market basket analysis” and “affinity analysis”</a:t>
            </a:r>
          </a:p>
          <a:p>
            <a:pPr>
              <a:buFont typeface="Wingdings 2" panose="05020102010507070707" pitchFamily="18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What is Association Rule?</a:t>
            </a:r>
          </a:p>
        </p:txBody>
      </p:sp>
      <p:sp>
        <p:nvSpPr>
          <p:cNvPr id="2" name="AutoShape 2" descr="Image result for market basket analysi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3" name="Picture 2" descr="R Market Basket Analysis using Apriori Examples | DataCamp">
            <a:extLst>
              <a:ext uri="{FF2B5EF4-FFF2-40B4-BE49-F238E27FC236}">
                <a16:creationId xmlns:a16="http://schemas.microsoft.com/office/drawing/2014/main" id="{70BA80F7-69AA-07C6-07B8-341025A21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45" y="3373821"/>
            <a:ext cx="4159576" cy="252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2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04266" y="1409350"/>
            <a:ext cx="8082534" cy="4610450"/>
          </a:xfrm>
        </p:spPr>
        <p:txBody>
          <a:bodyPr/>
          <a:lstStyle/>
          <a:p>
            <a:r>
              <a:rPr lang="en-US" dirty="0">
                <a:solidFill>
                  <a:srgbClr val="CC6600"/>
                </a:solidFill>
              </a:rPr>
              <a:t>Items </a:t>
            </a:r>
            <a:r>
              <a:rPr lang="en-US" dirty="0"/>
              <a:t>= products; </a:t>
            </a:r>
            <a:r>
              <a:rPr lang="en-US" dirty="0">
                <a:solidFill>
                  <a:srgbClr val="0070C0"/>
                </a:solidFill>
              </a:rPr>
              <a:t>baskets </a:t>
            </a:r>
            <a:r>
              <a:rPr lang="en-US" dirty="0"/>
              <a:t>= sets of products someone bought in one trip to the store</a:t>
            </a:r>
          </a:p>
          <a:p>
            <a:pPr marL="0" indent="0">
              <a:buNone/>
            </a:pPr>
            <a:endParaRPr lang="en-US" dirty="0">
              <a:solidFill>
                <a:srgbClr val="33CC33"/>
              </a:solidFill>
            </a:endParaRPr>
          </a:p>
          <a:p>
            <a:r>
              <a:rPr lang="en-US" dirty="0">
                <a:solidFill>
                  <a:srgbClr val="33CC33"/>
                </a:solidFill>
              </a:rPr>
              <a:t>Example</a:t>
            </a:r>
            <a:r>
              <a:rPr lang="en-US" dirty="0"/>
              <a:t> </a:t>
            </a:r>
            <a:r>
              <a:rPr lang="en-US" dirty="0">
                <a:solidFill>
                  <a:srgbClr val="33CC33"/>
                </a:solidFill>
              </a:rPr>
              <a:t>application</a:t>
            </a:r>
            <a:r>
              <a:rPr lang="en-US" dirty="0"/>
              <a:t>: given that many people buy beer and diapers together:</a:t>
            </a:r>
          </a:p>
          <a:p>
            <a:pPr lvl="1"/>
            <a:r>
              <a:rPr lang="en-US" dirty="0"/>
              <a:t>Run a sale on diapers; raise price of beer</a:t>
            </a:r>
          </a:p>
          <a:p>
            <a:r>
              <a:rPr lang="en-US" dirty="0"/>
              <a:t>Only useful if many buy diapers &amp; beer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Applications (1)</a:t>
            </a:r>
          </a:p>
        </p:txBody>
      </p:sp>
      <p:sp>
        <p:nvSpPr>
          <p:cNvPr id="2" name="AutoShape 2" descr="Image result for market basket analysi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9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04266" y="1409350"/>
            <a:ext cx="8082534" cy="461045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Baskets </a:t>
            </a:r>
            <a:r>
              <a:rPr lang="en-US" dirty="0"/>
              <a:t>= Web pages; </a:t>
            </a:r>
            <a:r>
              <a:rPr lang="en-US" dirty="0">
                <a:solidFill>
                  <a:srgbClr val="CC6600"/>
                </a:solidFill>
              </a:rPr>
              <a:t>items</a:t>
            </a:r>
            <a:r>
              <a:rPr lang="en-US" dirty="0"/>
              <a:t> = words</a:t>
            </a:r>
          </a:p>
          <a:p>
            <a:endParaRPr lang="en-US" dirty="0">
              <a:solidFill>
                <a:srgbClr val="33CC33"/>
              </a:solidFill>
            </a:endParaRPr>
          </a:p>
          <a:p>
            <a:r>
              <a:rPr lang="en-US" dirty="0">
                <a:solidFill>
                  <a:srgbClr val="33CC33"/>
                </a:solidFill>
              </a:rPr>
              <a:t>Example</a:t>
            </a:r>
            <a:r>
              <a:rPr lang="en-US" dirty="0"/>
              <a:t> </a:t>
            </a:r>
            <a:r>
              <a:rPr lang="en-US" dirty="0">
                <a:solidFill>
                  <a:srgbClr val="33CC33"/>
                </a:solidFill>
              </a:rPr>
              <a:t>application: </a:t>
            </a:r>
            <a:r>
              <a:rPr lang="en-US" dirty="0"/>
              <a:t>Unusual words appearing together in a large number of documents, e.g., “Brad” and “Angelina,” may indicate an interesting relationship</a:t>
            </a:r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Applications (2)</a:t>
            </a:r>
          </a:p>
        </p:txBody>
      </p:sp>
      <p:sp>
        <p:nvSpPr>
          <p:cNvPr id="2" name="AutoShape 2" descr="Image result for market basket analysi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04266" y="1409350"/>
            <a:ext cx="8082534" cy="461045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Baskets </a:t>
            </a:r>
            <a:r>
              <a:rPr lang="en-US" dirty="0"/>
              <a:t>= sentences; </a:t>
            </a:r>
            <a:r>
              <a:rPr lang="en-US" dirty="0">
                <a:solidFill>
                  <a:srgbClr val="CC6600"/>
                </a:solidFill>
              </a:rPr>
              <a:t>items</a:t>
            </a:r>
            <a:r>
              <a:rPr lang="en-US" dirty="0"/>
              <a:t> = documents containing those sentences</a:t>
            </a:r>
          </a:p>
          <a:p>
            <a:endParaRPr lang="en-US" dirty="0">
              <a:solidFill>
                <a:srgbClr val="33CC33"/>
              </a:solidFill>
            </a:endParaRPr>
          </a:p>
          <a:p>
            <a:r>
              <a:rPr lang="en-US" dirty="0">
                <a:solidFill>
                  <a:srgbClr val="33CC33"/>
                </a:solidFill>
              </a:rPr>
              <a:t>Example</a:t>
            </a:r>
            <a:r>
              <a:rPr lang="en-US" dirty="0"/>
              <a:t> </a:t>
            </a:r>
            <a:r>
              <a:rPr lang="en-US" dirty="0">
                <a:solidFill>
                  <a:srgbClr val="33CC33"/>
                </a:solidFill>
              </a:rPr>
              <a:t>application: </a:t>
            </a:r>
            <a:r>
              <a:rPr lang="en-US" dirty="0"/>
              <a:t>Items that appear together too often could represent plagiarism</a:t>
            </a:r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Applications (3)</a:t>
            </a:r>
          </a:p>
        </p:txBody>
      </p:sp>
      <p:sp>
        <p:nvSpPr>
          <p:cNvPr id="2" name="AutoShape 2" descr="Image result for market basket analysi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45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04266" y="1409350"/>
            <a:ext cx="8082534" cy="461045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The goal is finding frequent item sets</a:t>
            </a:r>
          </a:p>
          <a:p>
            <a:pPr lvl="1"/>
            <a:r>
              <a:rPr lang="en-GB" dirty="0">
                <a:ea typeface="DejaVu LGC Sans" charset="0"/>
                <a:cs typeface="DejaVu LGC Sans" charset="0"/>
              </a:rPr>
              <a:t>Given a set of transactions, find combinations of items (item sets) that occur frequently</a:t>
            </a:r>
          </a:p>
          <a:p>
            <a:pPr lvl="1"/>
            <a:endParaRPr lang="en-GB" dirty="0">
              <a:ea typeface="DejaVu LGC Sans" charset="0"/>
              <a:cs typeface="DejaVu LGC Sans" charset="0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Association Rule</a:t>
            </a:r>
          </a:p>
        </p:txBody>
      </p:sp>
      <p:sp>
        <p:nvSpPr>
          <p:cNvPr id="2" name="AutoShape 2" descr="Image result for market basket analysi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45E62631-981B-44C2-795C-A3808B148D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065052"/>
              </p:ext>
            </p:extLst>
          </p:nvPr>
        </p:nvGraphicFramePr>
        <p:xfrm>
          <a:off x="796916" y="3581400"/>
          <a:ext cx="4308475" cy="240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3595992" imgH="2001468" progId="Word.Document.8">
                  <p:embed/>
                </p:oleObj>
              </mc:Choice>
              <mc:Fallback>
                <p:oleObj name="Document" r:id="rId3" imgW="3595992" imgH="2001468" progId="Word.Document.8">
                  <p:embed/>
                  <p:pic>
                    <p:nvPicPr>
                      <p:cNvPr id="71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16" y="3581400"/>
                        <a:ext cx="4308475" cy="2401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47E54D-083F-5CCD-5627-544E39EA413C}"/>
              </a:ext>
            </a:extLst>
          </p:cNvPr>
          <p:cNvSpPr txBox="1"/>
          <p:nvPr/>
        </p:nvSpPr>
        <p:spPr>
          <a:xfrm>
            <a:off x="823341" y="2955528"/>
            <a:ext cx="477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Items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{Bread, Milk, Diaper, Beer, Eggs, Coke}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6C9B2E-5E38-93D0-7643-A3A9216A5159}"/>
              </a:ext>
            </a:extLst>
          </p:cNvPr>
          <p:cNvSpPr txBox="1"/>
          <p:nvPr/>
        </p:nvSpPr>
        <p:spPr>
          <a:xfrm>
            <a:off x="4934978" y="3522262"/>
            <a:ext cx="3751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Examples of frequent item sets with occurrence more than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81CFB-441B-79FA-C9EA-21F5212BE4E3}"/>
              </a:ext>
            </a:extLst>
          </p:cNvPr>
          <p:cNvSpPr txBox="1"/>
          <p:nvPr/>
        </p:nvSpPr>
        <p:spPr>
          <a:xfrm>
            <a:off x="5048241" y="4255643"/>
            <a:ext cx="45877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rPr>
              <a:t>{Bread}: 4</a:t>
            </a:r>
          </a:p>
          <a:p>
            <a:pPr>
              <a:lnSpc>
                <a:spcPct val="100000"/>
              </a:lnSpc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rPr>
              <a:t>{Milk} : 4</a:t>
            </a:r>
          </a:p>
          <a:p>
            <a:pPr>
              <a:lnSpc>
                <a:spcPct val="100000"/>
              </a:lnSpc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rPr>
              <a:t>{Diaper} : 4</a:t>
            </a:r>
          </a:p>
          <a:p>
            <a:pPr>
              <a:lnSpc>
                <a:spcPct val="100000"/>
              </a:lnSpc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rPr>
              <a:t>{Beer}: 3</a:t>
            </a:r>
          </a:p>
          <a:p>
            <a:pPr>
              <a:lnSpc>
                <a:spcPct val="100000"/>
              </a:lnSpc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rPr>
              <a:t>{Diaper, Beer} : 3</a:t>
            </a:r>
            <a:br>
              <a:rPr lang="en-GB" dirty="0"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rPr>
            </a:br>
            <a:r>
              <a:rPr lang="en-GB" dirty="0"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rPr>
              <a:t>{Milk, Bread} : 3</a:t>
            </a:r>
          </a:p>
        </p:txBody>
      </p:sp>
    </p:spTree>
    <p:extLst>
      <p:ext uri="{BB962C8B-B14F-4D97-AF65-F5344CB8AC3E}">
        <p14:creationId xmlns:p14="http://schemas.microsoft.com/office/powerpoint/2010/main" val="363821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04266" y="1409350"/>
            <a:ext cx="8082534" cy="4610450"/>
          </a:xfrm>
        </p:spPr>
        <p:txBody>
          <a:bodyPr/>
          <a:lstStyle/>
          <a:p>
            <a:pPr lvl="1" indent="-273050">
              <a:spcBef>
                <a:spcPts val="500"/>
              </a:spcBef>
              <a:spcAft>
                <a:spcPts val="50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lvl="1" indent="-273050">
              <a:spcBef>
                <a:spcPts val="500"/>
              </a:spcBef>
              <a:spcAft>
                <a:spcPts val="5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lvl="1" indent="-273050">
              <a:spcBef>
                <a:spcPts val="500"/>
              </a:spcBef>
              <a:spcAft>
                <a:spcPts val="50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lvl="1" indent="-273050">
              <a:spcBef>
                <a:spcPts val="500"/>
              </a:spcBef>
              <a:spcAft>
                <a:spcPts val="5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lvl="1" indent="-273050">
              <a:spcBef>
                <a:spcPts val="500"/>
              </a:spcBef>
              <a:spcAft>
                <a:spcPts val="50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lvl="1" indent="-273050">
              <a:spcBef>
                <a:spcPts val="500"/>
              </a:spcBef>
              <a:spcAft>
                <a:spcPts val="50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“IF” part =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antecedent</a:t>
            </a:r>
            <a:endParaRPr lang="en-US" b="0" dirty="0">
              <a:effectLst/>
            </a:endParaRPr>
          </a:p>
          <a:p>
            <a:pPr lvl="1" indent="-273050">
              <a:spcBef>
                <a:spcPts val="500"/>
              </a:spcBef>
              <a:spcAft>
                <a:spcPts val="50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“THEN” part =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consequent</a:t>
            </a:r>
            <a:endParaRPr lang="en-US" i="0" u="none" strike="noStrike" dirty="0">
              <a:solidFill>
                <a:srgbClr val="000000"/>
              </a:solidFill>
            </a:endParaRPr>
          </a:p>
          <a:p>
            <a:pPr lvl="1" indent="-273050">
              <a:spcBef>
                <a:spcPts val="500"/>
              </a:spcBef>
              <a:spcAft>
                <a:spcPts val="500"/>
              </a:spcAft>
            </a:pPr>
            <a:r>
              <a:rPr lang="en-US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Example: </a:t>
            </a:r>
            <a:r>
              <a:rPr lang="en-US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IF a customer buy beer, THEN he buys diapers</a:t>
            </a:r>
          </a:p>
          <a:p>
            <a:pPr>
              <a:spcBef>
                <a:spcPts val="500"/>
              </a:spcBef>
              <a:spcAft>
                <a:spcPts val="500"/>
              </a:spcAft>
              <a:buFont typeface="Wingdings 2" panose="05020102010507070707" pitchFamily="18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Association Rule: If-Then Condition</a:t>
            </a:r>
          </a:p>
        </p:txBody>
      </p:sp>
      <p:sp>
        <p:nvSpPr>
          <p:cNvPr id="2" name="AutoShape 2" descr="Image result for market basket analysi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3" name="Picture 2" descr="Market-basket analysis. Using Association Data Mining and… | by Fazil  Ahamed | Analytics Vidhya | Medium">
            <a:extLst>
              <a:ext uri="{FF2B5EF4-FFF2-40B4-BE49-F238E27FC236}">
                <a16:creationId xmlns:a16="http://schemas.microsoft.com/office/drawing/2014/main" id="{EC0EEB7A-0EA9-749E-2CD2-AE59AC10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520" y="1409350"/>
            <a:ext cx="2725026" cy="161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4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04266" y="1409350"/>
            <a:ext cx="8082534" cy="4610450"/>
          </a:xfrm>
        </p:spPr>
        <p:txBody>
          <a:bodyPr/>
          <a:lstStyle/>
          <a:p>
            <a:pPr lvl="1" indent="-273050">
              <a:spcBef>
                <a:spcPts val="500"/>
              </a:spcBef>
              <a:spcAft>
                <a:spcPts val="50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lvl="1" indent="-273050">
              <a:spcBef>
                <a:spcPts val="500"/>
              </a:spcBef>
              <a:spcAft>
                <a:spcPts val="5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lvl="1" indent="-273050">
              <a:spcBef>
                <a:spcPts val="500"/>
              </a:spcBef>
              <a:spcAft>
                <a:spcPts val="50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indent="-273050">
              <a:spcBef>
                <a:spcPts val="500"/>
              </a:spcBef>
              <a:spcAft>
                <a:spcPts val="50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indent="-273050">
              <a:spcBef>
                <a:spcPts val="500"/>
              </a:spcBef>
              <a:spcAft>
                <a:spcPts val="5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indent="-273050">
              <a:spcBef>
                <a:spcPts val="500"/>
              </a:spcBef>
              <a:spcAft>
                <a:spcPts val="50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“Item set” = the items (e.g., products) comprising the antecedent or consequent</a:t>
            </a:r>
          </a:p>
          <a:p>
            <a:pPr lvl="1" indent="-273050">
              <a:spcBef>
                <a:spcPts val="500"/>
              </a:spcBef>
              <a:spcAft>
                <a:spcPts val="500"/>
              </a:spcAft>
            </a:pPr>
            <a:r>
              <a:rPr lang="en-US" dirty="0">
                <a:solidFill>
                  <a:srgbClr val="000000"/>
                </a:solidFill>
              </a:rPr>
              <a:t>Item set = {A,B}</a:t>
            </a:r>
            <a:endParaRPr lang="en-US" i="0" u="none" strike="noStrike" dirty="0">
              <a:solidFill>
                <a:srgbClr val="000000"/>
              </a:solidFill>
            </a:endParaRPr>
          </a:p>
          <a:p>
            <a:pPr indent="-273050">
              <a:spcBef>
                <a:spcPts val="500"/>
              </a:spcBef>
              <a:spcAft>
                <a:spcPts val="50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Antecedent and consequent are 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disjoint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(i.e., have no items in common)</a:t>
            </a:r>
            <a:endParaRPr lang="en-US" b="0" i="0" u="none" strike="noStrike" dirty="0">
              <a:solidFill>
                <a:srgbClr val="D34817"/>
              </a:solidFill>
              <a:effectLst/>
            </a:endParaRPr>
          </a:p>
          <a:p>
            <a:pPr>
              <a:spcBef>
                <a:spcPts val="500"/>
              </a:spcBef>
              <a:spcAft>
                <a:spcPts val="500"/>
              </a:spcAft>
              <a:buFont typeface="Wingdings 2" panose="05020102010507070707" pitchFamily="18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Association Rule: If-Then Condition</a:t>
            </a:r>
          </a:p>
        </p:txBody>
      </p:sp>
      <p:sp>
        <p:nvSpPr>
          <p:cNvPr id="2" name="AutoShape 2" descr="Image result for market basket analysi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3" name="Picture 2" descr="Market-basket analysis. Using Association Data Mining and… | by Fazil  Ahamed | Analytics Vidhya | Medium">
            <a:extLst>
              <a:ext uri="{FF2B5EF4-FFF2-40B4-BE49-F238E27FC236}">
                <a16:creationId xmlns:a16="http://schemas.microsoft.com/office/drawing/2014/main" id="{EC0EEB7A-0EA9-749E-2CD2-AE59AC10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51" y="1534402"/>
            <a:ext cx="2725026" cy="161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2B7C4E-5E1A-BE85-2003-808A22FA35E3}"/>
              </a:ext>
            </a:extLst>
          </p:cNvPr>
          <p:cNvSpPr/>
          <p:nvPr/>
        </p:nvSpPr>
        <p:spPr>
          <a:xfrm>
            <a:off x="2564524" y="1313793"/>
            <a:ext cx="3552497" cy="1962807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9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Example: Phone Case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27417"/>
              </p:ext>
            </p:extLst>
          </p:nvPr>
        </p:nvGraphicFramePr>
        <p:xfrm>
          <a:off x="1188983" y="1680013"/>
          <a:ext cx="6766034" cy="376997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80070">
                  <a:extLst>
                    <a:ext uri="{9D8B030D-6E8A-4147-A177-3AD203B41FA5}">
                      <a16:colId xmlns:a16="http://schemas.microsoft.com/office/drawing/2014/main" val="3381146862"/>
                    </a:ext>
                  </a:extLst>
                </a:gridCol>
                <a:gridCol w="1321491">
                  <a:extLst>
                    <a:ext uri="{9D8B030D-6E8A-4147-A177-3AD203B41FA5}">
                      <a16:colId xmlns:a16="http://schemas.microsoft.com/office/drawing/2014/main" val="517239696"/>
                    </a:ext>
                  </a:extLst>
                </a:gridCol>
                <a:gridCol w="1321491">
                  <a:extLst>
                    <a:ext uri="{9D8B030D-6E8A-4147-A177-3AD203B41FA5}">
                      <a16:colId xmlns:a16="http://schemas.microsoft.com/office/drawing/2014/main" val="4200143202"/>
                    </a:ext>
                  </a:extLst>
                </a:gridCol>
                <a:gridCol w="1321491">
                  <a:extLst>
                    <a:ext uri="{9D8B030D-6E8A-4147-A177-3AD203B41FA5}">
                      <a16:colId xmlns:a16="http://schemas.microsoft.com/office/drawing/2014/main" val="3743913676"/>
                    </a:ext>
                  </a:extLst>
                </a:gridCol>
                <a:gridCol w="1321491">
                  <a:extLst>
                    <a:ext uri="{9D8B030D-6E8A-4147-A177-3AD203B41FA5}">
                      <a16:colId xmlns:a16="http://schemas.microsoft.com/office/drawing/2014/main" val="1689514618"/>
                    </a:ext>
                  </a:extLst>
                </a:gridCol>
              </a:tblGrid>
              <a:tr h="34115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Transaction</a:t>
                      </a: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marL="182880" algn="l"/>
                      <a:r>
                        <a:rPr lang="en-US" sz="2000" dirty="0"/>
                        <a:t>Case Colors Purchased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366651"/>
                  </a:ext>
                </a:extLst>
              </a:tr>
              <a:tr h="342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red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white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green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20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9600690"/>
                  </a:ext>
                </a:extLst>
              </a:tr>
              <a:tr h="342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white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orange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20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9570345"/>
                  </a:ext>
                </a:extLst>
              </a:tr>
              <a:tr h="342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white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blue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20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4227859"/>
                  </a:ext>
                </a:extLst>
              </a:tr>
              <a:tr h="342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red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white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orange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20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0761538"/>
                  </a:ext>
                </a:extLst>
              </a:tr>
              <a:tr h="342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red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blue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20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67851217"/>
                  </a:ext>
                </a:extLst>
              </a:tr>
              <a:tr h="342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white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blue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22370478"/>
                  </a:ext>
                </a:extLst>
              </a:tr>
              <a:tr h="342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white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orange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287499"/>
                  </a:ext>
                </a:extLst>
              </a:tr>
              <a:tr h="342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red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white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blue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green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38890327"/>
                  </a:ext>
                </a:extLst>
              </a:tr>
              <a:tr h="342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red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white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blue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8381268"/>
                  </a:ext>
                </a:extLst>
              </a:tr>
              <a:tr h="342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yellow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03160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51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29550" cy="4648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28270"/>
            <a:r>
              <a:rPr lang="en-US" altLang="en-US" dirty="0">
                <a:latin typeface="Lato"/>
                <a:ea typeface="ＭＳ Ｐゴシック"/>
                <a:cs typeface="Lato"/>
              </a:rPr>
              <a:t>E.g., Transaction 1 supports several rules, such as </a:t>
            </a:r>
            <a:endParaRPr lang="en-US"/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marL="288925" lvl="1"/>
            <a:endParaRPr lang="en-US" altLang="en-US" dirty="0">
              <a:ea typeface="ＭＳ Ｐゴシック" panose="020B0600070205080204" pitchFamily="34" charset="-128"/>
            </a:endParaRPr>
          </a:p>
          <a:p>
            <a:pPr marL="288925"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2"/>
            <a:endParaRPr lang="en-US" altLang="en-US" dirty="0">
              <a:ea typeface="ＭＳ Ｐゴシック" panose="020B0600070205080204" pitchFamily="34" charset="-128"/>
            </a:endParaRP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“If red, then white”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“If red and white, then green”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……</a:t>
            </a:r>
          </a:p>
          <a:p>
            <a:pPr>
              <a:buFont typeface="Wingdings 2" panose="05020102010507070707" pitchFamily="18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Many Rules are Possible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750156"/>
              </p:ext>
            </p:extLst>
          </p:nvPr>
        </p:nvGraphicFramePr>
        <p:xfrm>
          <a:off x="1295402" y="2438400"/>
          <a:ext cx="6638925" cy="62889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52265">
                  <a:extLst>
                    <a:ext uri="{9D8B030D-6E8A-4147-A177-3AD203B41FA5}">
                      <a16:colId xmlns:a16="http://schemas.microsoft.com/office/drawing/2014/main" val="3381146862"/>
                    </a:ext>
                  </a:extLst>
                </a:gridCol>
                <a:gridCol w="1296665">
                  <a:extLst>
                    <a:ext uri="{9D8B030D-6E8A-4147-A177-3AD203B41FA5}">
                      <a16:colId xmlns:a16="http://schemas.microsoft.com/office/drawing/2014/main" val="517239696"/>
                    </a:ext>
                  </a:extLst>
                </a:gridCol>
                <a:gridCol w="1296665">
                  <a:extLst>
                    <a:ext uri="{9D8B030D-6E8A-4147-A177-3AD203B41FA5}">
                      <a16:colId xmlns:a16="http://schemas.microsoft.com/office/drawing/2014/main" val="4200143202"/>
                    </a:ext>
                  </a:extLst>
                </a:gridCol>
                <a:gridCol w="1296665">
                  <a:extLst>
                    <a:ext uri="{9D8B030D-6E8A-4147-A177-3AD203B41FA5}">
                      <a16:colId xmlns:a16="http://schemas.microsoft.com/office/drawing/2014/main" val="3743913676"/>
                    </a:ext>
                  </a:extLst>
                </a:gridCol>
                <a:gridCol w="1296665">
                  <a:extLst>
                    <a:ext uri="{9D8B030D-6E8A-4147-A177-3AD203B41FA5}">
                      <a16:colId xmlns:a16="http://schemas.microsoft.com/office/drawing/2014/main" val="1689514618"/>
                    </a:ext>
                  </a:extLst>
                </a:gridCol>
              </a:tblGrid>
              <a:tr h="31364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Transaction</a:t>
                      </a: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marL="182880" algn="l"/>
                      <a:r>
                        <a:rPr lang="en-US" sz="2000" dirty="0"/>
                        <a:t>Case Colors Purchased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366651"/>
                  </a:ext>
                </a:extLst>
              </a:tr>
              <a:tr h="31524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red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white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000" dirty="0"/>
                        <a:t>green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9600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38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8535A7-7585-ACD2-0210-2FEAF1ACC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33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ctr">
              <a:buNone/>
            </a:pPr>
            <a:r>
              <a:rPr lang="en-US" sz="33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Recommendation Systems</a:t>
            </a:r>
          </a:p>
        </p:txBody>
      </p:sp>
    </p:spTree>
    <p:extLst>
      <p:ext uri="{BB962C8B-B14F-4D97-AF65-F5344CB8AC3E}">
        <p14:creationId xmlns:p14="http://schemas.microsoft.com/office/powerpoint/2010/main" val="29435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29550" cy="4648200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Ideally, we want to create all possible combinations of items</a:t>
            </a:r>
            <a:endParaRPr lang="en-US" altLang="en-US" dirty="0"/>
          </a:p>
          <a:p>
            <a:r>
              <a:rPr lang="en-US" altLang="en-US" b="1" dirty="0">
                <a:ea typeface="ＭＳ Ｐゴシック" panose="020B0600070205080204" pitchFamily="34" charset="-128"/>
              </a:rPr>
              <a:t>Problem: </a:t>
            </a:r>
            <a:r>
              <a:rPr lang="en-US" altLang="en-US" dirty="0">
                <a:ea typeface="ＭＳ Ｐゴシック" panose="020B0600070205080204" pitchFamily="34" charset="-128"/>
              </a:rPr>
              <a:t>computation time grows exponentially as # items increases</a:t>
            </a:r>
          </a:p>
          <a:p>
            <a:r>
              <a:rPr lang="en-US" altLang="en-US" b="1" dirty="0">
                <a:ea typeface="ＭＳ Ｐゴシック" panose="020B0600070205080204" pitchFamily="34" charset="-128"/>
              </a:rPr>
              <a:t>Solution: </a:t>
            </a:r>
            <a:r>
              <a:rPr lang="en-US" altLang="en-US" dirty="0">
                <a:ea typeface="ＭＳ Ｐゴシック" panose="020B0600070205080204" pitchFamily="34" charset="-128"/>
              </a:rPr>
              <a:t>consider only “frequent item sets”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Criterion for frequent: </a:t>
            </a:r>
            <a:r>
              <a:rPr lang="en-US" b="1" i="1" u="none" strike="noStrike" dirty="0">
                <a:solidFill>
                  <a:srgbClr val="000000"/>
                </a:solidFill>
                <a:effectLst/>
              </a:rPr>
              <a:t>support</a:t>
            </a:r>
            <a:endParaRPr lang="en-US" b="1" i="0" u="none" strike="noStrike" dirty="0">
              <a:solidFill>
                <a:srgbClr val="D34817"/>
              </a:solidFill>
              <a:effectLst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Frequent Item Sets</a:t>
            </a:r>
          </a:p>
        </p:txBody>
      </p:sp>
    </p:spTree>
    <p:extLst>
      <p:ext uri="{BB962C8B-B14F-4D97-AF65-F5344CB8AC3E}">
        <p14:creationId xmlns:p14="http://schemas.microsoft.com/office/powerpoint/2010/main" val="349297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552450" y="1351566"/>
            <a:ext cx="8058150" cy="137556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128270">
              <a:spcAft>
                <a:spcPts val="0"/>
              </a:spcAft>
              <a:defRPr/>
            </a:pPr>
            <a:r>
              <a:rPr lang="en-US" dirty="0">
                <a:latin typeface="Lato"/>
                <a:ea typeface="Lato"/>
                <a:cs typeface="Lato"/>
              </a:rPr>
              <a:t>Support for an item set </a:t>
            </a:r>
            <a:endParaRPr lang="en-US">
              <a:latin typeface="Lato"/>
            </a:endParaRPr>
          </a:p>
          <a:p>
            <a:pPr marL="288925" lvl="1" fontAlgn="auto">
              <a:spcAft>
                <a:spcPts val="0"/>
              </a:spcAft>
              <a:defRPr/>
            </a:pPr>
            <a:r>
              <a:rPr lang="en-US" sz="2000" dirty="0">
                <a:latin typeface="Lato"/>
                <a:ea typeface="Lato"/>
                <a:cs typeface="Lato"/>
              </a:rPr>
              <a:t>#(%) of transactions that include an item set</a:t>
            </a:r>
          </a:p>
          <a:p>
            <a:pPr marL="288925" lvl="1" fontAlgn="auto">
              <a:spcAft>
                <a:spcPts val="0"/>
              </a:spcAft>
              <a:defRPr/>
            </a:pPr>
            <a:r>
              <a:rPr lang="en-US" sz="2000" dirty="0">
                <a:latin typeface="Lato"/>
                <a:ea typeface="Lato"/>
                <a:cs typeface="Lato"/>
              </a:rPr>
              <a:t>Example: support for the item set {red, white} is 4 out of 10 transactions, or 40%</a:t>
            </a:r>
            <a:endParaRPr lang="en-US" dirty="0">
              <a:latin typeface="Lato"/>
              <a:ea typeface="Lato"/>
              <a:cs typeface="Lato"/>
            </a:endParaRPr>
          </a:p>
        </p:txBody>
      </p:sp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Support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066803" y="2960525"/>
          <a:ext cx="6097397" cy="30208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333805">
                  <a:extLst>
                    <a:ext uri="{9D8B030D-6E8A-4147-A177-3AD203B41FA5}">
                      <a16:colId xmlns:a16="http://schemas.microsoft.com/office/drawing/2014/main" val="3381146862"/>
                    </a:ext>
                  </a:extLst>
                </a:gridCol>
                <a:gridCol w="1190898">
                  <a:extLst>
                    <a:ext uri="{9D8B030D-6E8A-4147-A177-3AD203B41FA5}">
                      <a16:colId xmlns:a16="http://schemas.microsoft.com/office/drawing/2014/main" val="517239696"/>
                    </a:ext>
                  </a:extLst>
                </a:gridCol>
                <a:gridCol w="1190898">
                  <a:extLst>
                    <a:ext uri="{9D8B030D-6E8A-4147-A177-3AD203B41FA5}">
                      <a16:colId xmlns:a16="http://schemas.microsoft.com/office/drawing/2014/main" val="4200143202"/>
                    </a:ext>
                  </a:extLst>
                </a:gridCol>
                <a:gridCol w="1190898">
                  <a:extLst>
                    <a:ext uri="{9D8B030D-6E8A-4147-A177-3AD203B41FA5}">
                      <a16:colId xmlns:a16="http://schemas.microsoft.com/office/drawing/2014/main" val="3743913676"/>
                    </a:ext>
                  </a:extLst>
                </a:gridCol>
                <a:gridCol w="1190898">
                  <a:extLst>
                    <a:ext uri="{9D8B030D-6E8A-4147-A177-3AD203B41FA5}">
                      <a16:colId xmlns:a16="http://schemas.microsoft.com/office/drawing/2014/main" val="1689514618"/>
                    </a:ext>
                  </a:extLst>
                </a:gridCol>
              </a:tblGrid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Transaction</a:t>
                      </a: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Case Colors Purchased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366651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red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white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green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9600690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White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orange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9570345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white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blue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4227859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red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white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orange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0761538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red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Blue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67851217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white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Blue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16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22370478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white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Orange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16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287499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red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white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blue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Green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38890327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red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white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Blue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16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8381268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1600" dirty="0"/>
                        <a:t>yellow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algn="l"/>
                      <a:endParaRPr lang="en-US" sz="16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03160133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7834A5-8B3B-E2CF-95B9-57DBEB215E47}"/>
              </a:ext>
            </a:extLst>
          </p:cNvPr>
          <p:cNvSpPr/>
          <p:nvPr/>
        </p:nvSpPr>
        <p:spPr>
          <a:xfrm>
            <a:off x="2617076" y="3247697"/>
            <a:ext cx="1818290" cy="27326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85B1E0A-1DB7-5D9B-C3BD-935A0DD45B64}"/>
              </a:ext>
            </a:extLst>
          </p:cNvPr>
          <p:cNvSpPr/>
          <p:nvPr/>
        </p:nvSpPr>
        <p:spPr>
          <a:xfrm>
            <a:off x="2617076" y="4072759"/>
            <a:ext cx="1818290" cy="27326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7D05F3A-CC31-92E2-9F32-B7365767C12E}"/>
              </a:ext>
            </a:extLst>
          </p:cNvPr>
          <p:cNvSpPr/>
          <p:nvPr/>
        </p:nvSpPr>
        <p:spPr>
          <a:xfrm>
            <a:off x="2617076" y="5449615"/>
            <a:ext cx="1818290" cy="27326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1BFEC0C-ED49-6DB8-1408-54A15A9F281E}"/>
              </a:ext>
            </a:extLst>
          </p:cNvPr>
          <p:cNvSpPr/>
          <p:nvPr/>
        </p:nvSpPr>
        <p:spPr>
          <a:xfrm>
            <a:off x="2617076" y="5191154"/>
            <a:ext cx="1818290" cy="27326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0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800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For 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products…</a:t>
            </a:r>
            <a:endParaRPr lang="en-US" b="0" dirty="0">
              <a:effectLst/>
            </a:endParaRPr>
          </a:p>
          <a:p>
            <a:pPr lvl="1" fontAlgn="base"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User sets a minimum support criterion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minsupp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</a:t>
            </a:r>
            <a:endParaRPr lang="en-US" b="0" i="0" u="none" strike="noStrike" dirty="0">
              <a:solidFill>
                <a:srgbClr val="D34817"/>
              </a:solidFill>
              <a:effectLst/>
            </a:endParaRPr>
          </a:p>
          <a:p>
            <a:pPr lvl="1" fontAlgn="base"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Next, generate list of one-item sets that meet the support criterion</a:t>
            </a:r>
            <a:endParaRPr lang="en-US" b="0" i="0" u="none" strike="noStrike" dirty="0">
              <a:solidFill>
                <a:srgbClr val="D34817"/>
              </a:solidFill>
              <a:effectLst/>
            </a:endParaRPr>
          </a:p>
          <a:p>
            <a:pPr lvl="1" fontAlgn="base"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Use the list of one-item sets to generate list of two-item sets that meet the support criterion</a:t>
            </a:r>
            <a:endParaRPr lang="en-US" b="0" i="0" u="none" strike="noStrike" dirty="0">
              <a:solidFill>
                <a:srgbClr val="D34817"/>
              </a:solidFill>
              <a:effectLst/>
            </a:endParaRPr>
          </a:p>
          <a:p>
            <a:pPr lvl="1" fontAlgn="base"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Use list of two-item sets to generate list of three-item sets</a:t>
            </a:r>
            <a:endParaRPr lang="en-US" b="0" i="0" u="none" strike="noStrike" dirty="0">
              <a:solidFill>
                <a:srgbClr val="D34817"/>
              </a:solidFill>
              <a:effectLst/>
            </a:endParaRPr>
          </a:p>
          <a:p>
            <a:pPr marL="160655" lvl="1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Lato"/>
                <a:ea typeface="Lato"/>
                <a:cs typeface="Lato"/>
              </a:rPr>
              <a:t>5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ato"/>
                <a:ea typeface="Lato"/>
                <a:cs typeface="Lato"/>
              </a:rPr>
              <a:t>.Continue up through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Lato"/>
                <a:ea typeface="Lato"/>
                <a:cs typeface="Lato"/>
              </a:rPr>
              <a:t>k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ato"/>
                <a:ea typeface="Lato"/>
                <a:cs typeface="Lato"/>
              </a:rPr>
              <a:t>-item sets</a:t>
            </a:r>
            <a:endParaRPr lang="en-US" dirty="0">
              <a:latin typeface="Lato"/>
              <a:ea typeface="Lato"/>
              <a:cs typeface="Lato"/>
            </a:endParaRPr>
          </a:p>
        </p:txBody>
      </p:sp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Generating Frequent Item Sets</a:t>
            </a:r>
          </a:p>
        </p:txBody>
      </p:sp>
    </p:spTree>
    <p:extLst>
      <p:ext uri="{BB962C8B-B14F-4D97-AF65-F5344CB8AC3E}">
        <p14:creationId xmlns:p14="http://schemas.microsoft.com/office/powerpoint/2010/main" val="186005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ssociation Rules">
            <a:extLst>
              <a:ext uri="{FF2B5EF4-FFF2-40B4-BE49-F238E27FC236}">
                <a16:creationId xmlns:a16="http://schemas.microsoft.com/office/drawing/2014/main" id="{4B8A928D-595F-8BAA-2C4C-AA3044E11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465" y="1447800"/>
            <a:ext cx="7527050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548640" y="0"/>
            <a:ext cx="8595360" cy="1127760"/>
          </a:xfrm>
        </p:spPr>
        <p:txBody>
          <a:bodyPr anchor="ctr">
            <a:normAutofit/>
          </a:bodyPr>
          <a:lstStyle/>
          <a:p>
            <a:r>
              <a:rPr lang="en-US" altLang="en-US"/>
              <a:t>Generating Frequent Item Sets</a:t>
            </a:r>
          </a:p>
        </p:txBody>
      </p:sp>
    </p:spTree>
    <p:extLst>
      <p:ext uri="{BB962C8B-B14F-4D97-AF65-F5344CB8AC3E}">
        <p14:creationId xmlns:p14="http://schemas.microsoft.com/office/powerpoint/2010/main" val="13543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number of numbers on a white background&#10;&#10;Description automatically generated">
            <a:extLst>
              <a:ext uri="{FF2B5EF4-FFF2-40B4-BE49-F238E27FC236}">
                <a16:creationId xmlns:a16="http://schemas.microsoft.com/office/drawing/2014/main" id="{2388FFCE-FB7E-154C-F225-D31B250CE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74" y="1818290"/>
            <a:ext cx="6945452" cy="3854724"/>
          </a:xfrm>
          <a:prstGeom prst="rect">
            <a:avLst/>
          </a:prstGeom>
          <a:noFill/>
        </p:spPr>
      </p:pic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548640" y="0"/>
            <a:ext cx="8595360" cy="1127760"/>
          </a:xfrm>
        </p:spPr>
        <p:txBody>
          <a:bodyPr anchor="ctr">
            <a:normAutofit/>
          </a:bodyPr>
          <a:lstStyle/>
          <a:p>
            <a:r>
              <a:rPr lang="en-US" altLang="en-US" dirty="0"/>
              <a:t>Example: Binary Matrix of Phone Case</a:t>
            </a:r>
          </a:p>
        </p:txBody>
      </p:sp>
    </p:spTree>
    <p:extLst>
      <p:ext uri="{BB962C8B-B14F-4D97-AF65-F5344CB8AC3E}">
        <p14:creationId xmlns:p14="http://schemas.microsoft.com/office/powerpoint/2010/main" val="393795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23F5C5F-DB9E-1D9C-8A7B-1ACEADC21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809528"/>
            <a:ext cx="7886700" cy="3627881"/>
          </a:xfrm>
          <a:prstGeom prst="rect">
            <a:avLst/>
          </a:prstGeom>
          <a:noFill/>
        </p:spPr>
      </p:pic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548640" y="0"/>
            <a:ext cx="8595360" cy="1127760"/>
          </a:xfrm>
        </p:spPr>
        <p:txBody>
          <a:bodyPr anchor="ctr">
            <a:normAutofit/>
          </a:bodyPr>
          <a:lstStyle/>
          <a:p>
            <a:r>
              <a:rPr lang="en-US" alt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4563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C0BF9CED-2C08-71C9-88EF-32C69785A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602502"/>
            <a:ext cx="7886700" cy="4041933"/>
          </a:xfrm>
          <a:prstGeom prst="rect">
            <a:avLst/>
          </a:prstGeom>
          <a:noFill/>
        </p:spPr>
      </p:pic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548640" y="0"/>
            <a:ext cx="8595360" cy="1127760"/>
          </a:xfrm>
        </p:spPr>
        <p:txBody>
          <a:bodyPr anchor="ctr">
            <a:normAutofit/>
          </a:bodyPr>
          <a:lstStyle/>
          <a:p>
            <a:r>
              <a:rPr lang="en-US" altLang="en-US" dirty="0"/>
              <a:t>Support For Various Item Sets</a:t>
            </a:r>
          </a:p>
        </p:txBody>
      </p:sp>
    </p:spTree>
    <p:extLst>
      <p:ext uri="{BB962C8B-B14F-4D97-AF65-F5344CB8AC3E}">
        <p14:creationId xmlns:p14="http://schemas.microsoft.com/office/powerpoint/2010/main" val="703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628650" y="1476375"/>
            <a:ext cx="7886700" cy="4800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28270">
              <a:spcBef>
                <a:spcPts val="500"/>
              </a:spcBef>
              <a:spcAft>
                <a:spcPts val="500"/>
              </a:spcAft>
              <a:defRPr/>
            </a:pPr>
            <a:r>
              <a:rPr lang="en-US" dirty="0">
                <a:latin typeface="Lato"/>
                <a:ea typeface="Lato"/>
                <a:cs typeface="Lato"/>
              </a:rPr>
              <a:t>We then can convert frequent item sets to rules</a:t>
            </a:r>
            <a:endParaRPr lang="en-US" dirty="0"/>
          </a:p>
          <a:p>
            <a:pPr marL="128270">
              <a:spcBef>
                <a:spcPts val="500"/>
              </a:spcBef>
              <a:spcAft>
                <a:spcPts val="500"/>
              </a:spcAft>
              <a:defRPr/>
            </a:pPr>
            <a:r>
              <a:rPr lang="en-US" dirty="0">
                <a:latin typeface="Lato"/>
                <a:ea typeface="Lato"/>
                <a:cs typeface="Lato"/>
              </a:rPr>
              <a:t>But how should we assess the rules?</a:t>
            </a:r>
            <a:endParaRPr lang="en-US" dirty="0"/>
          </a:p>
        </p:txBody>
      </p:sp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Lato"/>
                <a:ea typeface="ＭＳ Ｐゴシック"/>
                <a:cs typeface="Lato"/>
              </a:rPr>
              <a:t>Convert Frequent Item Sets to Rules</a:t>
            </a:r>
          </a:p>
        </p:txBody>
      </p:sp>
    </p:spTree>
    <p:extLst>
      <p:ext uri="{BB962C8B-B14F-4D97-AF65-F5344CB8AC3E}">
        <p14:creationId xmlns:p14="http://schemas.microsoft.com/office/powerpoint/2010/main" val="276170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800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auto">
              <a:spcBef>
                <a:spcPts val="500"/>
              </a:spcBef>
              <a:spcAft>
                <a:spcPts val="500"/>
              </a:spcAft>
              <a:defRPr/>
            </a:pPr>
            <a:r>
              <a:rPr lang="en-US" dirty="0"/>
              <a:t>Confidence</a:t>
            </a:r>
          </a:p>
          <a:p>
            <a:pPr lvl="1" fontAlgn="auto">
              <a:spcBef>
                <a:spcPts val="500"/>
              </a:spcBef>
              <a:spcAft>
                <a:spcPts val="500"/>
              </a:spcAft>
              <a:defRPr/>
            </a:pPr>
            <a:r>
              <a:rPr lang="en-US" dirty="0"/>
              <a:t>% of antecedent transactions that also have the consequent item set</a:t>
            </a:r>
          </a:p>
          <a:p>
            <a:pPr lvl="1" fontAlgn="auto">
              <a:spcBef>
                <a:spcPts val="500"/>
              </a:spcBef>
              <a:spcAft>
                <a:spcPts val="500"/>
              </a:spcAft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Likelihood that consequent will be found in transactions with antecedent</a:t>
            </a:r>
            <a:endParaRPr lang="en-US" dirty="0"/>
          </a:p>
          <a:p>
            <a:pPr fontAlgn="auto">
              <a:spcBef>
                <a:spcPts val="500"/>
              </a:spcBef>
              <a:spcAft>
                <a:spcPts val="500"/>
              </a:spcAft>
              <a:defRPr/>
            </a:pPr>
            <a:r>
              <a:rPr lang="en-US" dirty="0"/>
              <a:t>Lift Ratio</a:t>
            </a:r>
          </a:p>
          <a:p>
            <a:pPr marL="288925" lvl="1" fontAlgn="auto">
              <a:spcBef>
                <a:spcPts val="500"/>
              </a:spcBef>
              <a:spcAft>
                <a:spcPts val="500"/>
              </a:spcAft>
              <a:defRPr/>
            </a:pPr>
            <a:r>
              <a:rPr lang="en-US" altLang="en-US" i="1" dirty="0">
                <a:latin typeface="Lato"/>
                <a:ea typeface="ＭＳ Ｐゴシック"/>
                <a:cs typeface="Lato"/>
              </a:rPr>
              <a:t>S</a:t>
            </a:r>
            <a:r>
              <a:rPr lang="en-US" altLang="en-US" dirty="0">
                <a:latin typeface="Lato"/>
                <a:ea typeface="ＭＳ Ｐゴシック"/>
                <a:cs typeface="Lato"/>
              </a:rPr>
              <a:t>hows how efficient the rule is in finding consequents compared to random selection </a:t>
            </a:r>
            <a:r>
              <a:rPr lang="en-US" dirty="0">
                <a:latin typeface="Lato"/>
                <a:ea typeface="Lato"/>
                <a:cs typeface="Lato"/>
              </a:rPr>
              <a:t>(i.e. more useful than just selecting transactions randomly)</a:t>
            </a:r>
          </a:p>
          <a:p>
            <a:pPr lvl="1" fontAlgn="auto">
              <a:spcBef>
                <a:spcPts val="500"/>
              </a:spcBef>
              <a:spcAft>
                <a:spcPts val="500"/>
              </a:spcAft>
              <a:defRPr/>
            </a:pPr>
            <a:r>
              <a:rPr lang="en-US" dirty="0"/>
              <a:t>Confidence/(Benchmark Confidence)</a:t>
            </a:r>
          </a:p>
        </p:txBody>
      </p:sp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Lato"/>
                <a:ea typeface="ＭＳ Ｐゴシック"/>
                <a:cs typeface="Lato"/>
              </a:rPr>
              <a:t>Assess Rules</a:t>
            </a:r>
          </a:p>
        </p:txBody>
      </p:sp>
    </p:spTree>
    <p:extLst>
      <p:ext uri="{BB962C8B-B14F-4D97-AF65-F5344CB8AC3E}">
        <p14:creationId xmlns:p14="http://schemas.microsoft.com/office/powerpoint/2010/main" val="1015850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Measurements Summary</a:t>
            </a:r>
          </a:p>
        </p:txBody>
      </p:sp>
      <p:pic>
        <p:nvPicPr>
          <p:cNvPr id="8194" name="Picture 2" descr="Association Rules Between Exposure and Outcome (50 and 60 Patients) |  SpringerLink">
            <a:extLst>
              <a:ext uri="{FF2B5EF4-FFF2-40B4-BE49-F238E27FC236}">
                <a16:creationId xmlns:a16="http://schemas.microsoft.com/office/drawing/2014/main" id="{0DBD1A89-27EB-5F39-A6AE-B9B788922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97" y="2087836"/>
            <a:ext cx="5414579" cy="28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3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market basket analysi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89476D-44B0-C3E6-F95D-76B745C6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Recommendation System (RS)?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C7591B-5ECD-2DAF-DDDC-FC0D91EDD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442906"/>
            <a:ext cx="7886700" cy="43562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28270"/>
            <a:r>
              <a:rPr lang="en-US" b="0" i="0" dirty="0">
                <a:solidFill>
                  <a:srgbClr val="323232"/>
                </a:solidFill>
                <a:effectLst/>
                <a:latin typeface="Lato"/>
                <a:ea typeface="Lato"/>
                <a:cs typeface="Lato"/>
              </a:rPr>
              <a:t>An engine based </a:t>
            </a:r>
            <a:r>
              <a:rPr lang="en-US" dirty="0">
                <a:solidFill>
                  <a:srgbClr val="323232"/>
                </a:solidFill>
                <a:latin typeface="Lato"/>
                <a:ea typeface="Lato"/>
                <a:cs typeface="Lato"/>
              </a:rPr>
              <a:t>on</a:t>
            </a:r>
            <a:r>
              <a:rPr lang="en-US" b="0" i="0" dirty="0">
                <a:solidFill>
                  <a:srgbClr val="323232"/>
                </a:solidFill>
                <a:effectLst/>
                <a:latin typeface="Lato"/>
                <a:ea typeface="Lato"/>
                <a:cs typeface="Lato"/>
              </a:rPr>
              <a:t> machine learning algorithms to segment customers based on their interest, and behavioral patterns</a:t>
            </a:r>
          </a:p>
          <a:p>
            <a:pPr marL="128270"/>
            <a:r>
              <a:rPr lang="en-US" b="0" i="0" dirty="0">
                <a:solidFill>
                  <a:srgbClr val="323232"/>
                </a:solidFill>
                <a:effectLst/>
                <a:latin typeface="Lato"/>
                <a:ea typeface="Lato"/>
                <a:cs typeface="Lato"/>
              </a:rPr>
              <a:t>Suggests them product and content that would be interesting for them</a:t>
            </a:r>
            <a:endParaRPr lang="en-US" dirty="0">
              <a:latin typeface="Lato"/>
              <a:ea typeface="Lato"/>
              <a:cs typeface="Lato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7924D53-8EE6-5203-86E9-703C913D1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" y="3263462"/>
            <a:ext cx="7772400" cy="179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628650" y="1600200"/>
            <a:ext cx="7772400" cy="3733800"/>
          </a:xfrm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Generate all rules that meet specified support &amp; confidence</a:t>
            </a:r>
          </a:p>
          <a:p>
            <a:pPr marL="571500" lvl="1">
              <a:spcBef>
                <a:spcPts val="500"/>
              </a:spcBef>
              <a:spcAft>
                <a:spcPts val="5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Find frequent item sets (those with sufficient support)</a:t>
            </a:r>
          </a:p>
          <a:p>
            <a:pPr marL="571500" lvl="1">
              <a:spcBef>
                <a:spcPts val="500"/>
              </a:spcBef>
              <a:spcAft>
                <a:spcPts val="5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From these item sets, generate rules with sufficient confidence</a:t>
            </a:r>
          </a:p>
          <a:p>
            <a:pPr marL="410766">
              <a:spcBef>
                <a:spcPts val="500"/>
              </a:spcBef>
              <a:spcAft>
                <a:spcPts val="5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Assess rule performance using lift ratio</a:t>
            </a:r>
          </a:p>
          <a:p>
            <a:pPr marL="571500" lvl="1">
              <a:spcBef>
                <a:spcPts val="500"/>
              </a:spcBef>
              <a:spcAft>
                <a:spcPts val="500"/>
              </a:spcAft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571500" lvl="1">
              <a:spcBef>
                <a:spcPts val="500"/>
              </a:spcBef>
              <a:spcAft>
                <a:spcPts val="500"/>
              </a:spcAft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Process of Rule Selection	</a:t>
            </a:r>
          </a:p>
        </p:txBody>
      </p:sp>
    </p:spTree>
    <p:extLst>
      <p:ext uri="{BB962C8B-B14F-4D97-AF65-F5344CB8AC3E}">
        <p14:creationId xmlns:p14="http://schemas.microsoft.com/office/powerpoint/2010/main" val="331838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number of numbers on a white background&#10;&#10;Description automatically generated">
            <a:extLst>
              <a:ext uri="{FF2B5EF4-FFF2-40B4-BE49-F238E27FC236}">
                <a16:creationId xmlns:a16="http://schemas.microsoft.com/office/drawing/2014/main" id="{2388FFCE-FB7E-154C-F225-D31B250CE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03" y="1726350"/>
            <a:ext cx="6940668" cy="3852069"/>
          </a:xfrm>
          <a:prstGeom prst="rect">
            <a:avLst/>
          </a:prstGeom>
          <a:noFill/>
        </p:spPr>
      </p:pic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548640" y="0"/>
            <a:ext cx="8595360" cy="1127760"/>
          </a:xfrm>
        </p:spPr>
        <p:txBody>
          <a:bodyPr anchor="ctr">
            <a:normAutofit/>
          </a:bodyPr>
          <a:lstStyle/>
          <a:p>
            <a:r>
              <a:rPr lang="en-US" altLang="en-US" dirty="0"/>
              <a:t>Example: Binary Matrix of Phone Case</a:t>
            </a:r>
          </a:p>
        </p:txBody>
      </p:sp>
    </p:spTree>
    <p:extLst>
      <p:ext uri="{BB962C8B-B14F-4D97-AF65-F5344CB8AC3E}">
        <p14:creationId xmlns:p14="http://schemas.microsoft.com/office/powerpoint/2010/main" val="169961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685800" y="1484587"/>
            <a:ext cx="7772400" cy="4572000"/>
          </a:xfrm>
        </p:spPr>
        <p:txBody>
          <a:bodyPr>
            <a:normAutofit/>
          </a:bodyPr>
          <a:lstStyle/>
          <a:p>
            <a:pPr marL="342900" indent="-342900" rtl="0">
              <a:spcBef>
                <a:spcPts val="500"/>
              </a:spcBef>
              <a:spcAft>
                <a:spcPts val="50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{red, white} &gt; {green} with confidence = 2/4 = 50% </a:t>
            </a:r>
            <a:endParaRPr lang="en-US" b="0" dirty="0">
              <a:effectLst/>
            </a:endParaRPr>
          </a:p>
          <a:p>
            <a:pPr marL="342900" indent="-342900" fontAlgn="base">
              <a:spcBef>
                <a:spcPts val="500"/>
              </a:spcBef>
              <a:spcAft>
                <a:spcPts val="50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{red, green} &gt; {white} with confidence = 2/2 = 100%</a:t>
            </a:r>
            <a:endParaRPr lang="en-US" dirty="0"/>
          </a:p>
          <a:p>
            <a:pPr marL="342900" indent="-342900">
              <a:spcBef>
                <a:spcPts val="500"/>
              </a:spcBef>
              <a:spcAft>
                <a:spcPts val="50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If confidence criterion is 70%, report only rules 2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  <a:r>
              <a:rPr lang="en-US" dirty="0">
                <a:ea typeface="ＭＳ Ｐゴシック" panose="020B0600070205080204" pitchFamily="34" charset="-128"/>
              </a:rPr>
              <a:t>Rules from {red, white, green}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819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7276A3-D741-E7DE-B18B-27CC54595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2312306"/>
            <a:ext cx="7886700" cy="2622326"/>
          </a:xfrm>
          <a:prstGeom prst="rect">
            <a:avLst/>
          </a:prstGeom>
          <a:noFill/>
        </p:spPr>
      </p:pic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548640" y="0"/>
            <a:ext cx="8595360" cy="1127760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en-US" dirty="0"/>
              <a:t>Python Result</a:t>
            </a:r>
          </a:p>
        </p:txBody>
      </p:sp>
    </p:spTree>
    <p:extLst>
      <p:ext uri="{BB962C8B-B14F-4D97-AF65-F5344CB8AC3E}">
        <p14:creationId xmlns:p14="http://schemas.microsoft.com/office/powerpoint/2010/main" val="417485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42900" indent="-342900" rtl="0" fontAlgn="base">
              <a:spcBef>
                <a:spcPts val="500"/>
              </a:spcBef>
              <a:spcAft>
                <a:spcPts val="500"/>
              </a:spcAft>
            </a:pPr>
            <a:r>
              <a:rPr lang="en-US" b="1" i="1" u="none" strike="noStrike" dirty="0">
                <a:solidFill>
                  <a:srgbClr val="000000"/>
                </a:solidFill>
                <a:effectLst/>
              </a:rPr>
              <a:t>Lift ratio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and </a:t>
            </a:r>
            <a:r>
              <a:rPr lang="en-US" b="1" i="1" u="none" strike="noStrike" dirty="0">
                <a:solidFill>
                  <a:srgbClr val="000000"/>
                </a:solidFill>
                <a:effectLst/>
              </a:rPr>
              <a:t>leverage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show how effective the rule is in finding consequents (useful if finding particular consequents is important)</a:t>
            </a:r>
            <a:endParaRPr lang="en-US" i="0" u="none" strike="noStrike" dirty="0">
              <a:solidFill>
                <a:srgbClr val="000000"/>
              </a:solidFill>
            </a:endParaRPr>
          </a:p>
          <a:p>
            <a:pPr marL="342900" indent="-342900" rtl="0" fontAlgn="base">
              <a:spcBef>
                <a:spcPts val="500"/>
              </a:spcBef>
              <a:spcAft>
                <a:spcPts val="500"/>
              </a:spcAft>
            </a:pPr>
            <a:r>
              <a:rPr lang="en-US" b="1" i="1" u="none" strike="noStrike" dirty="0">
                <a:solidFill>
                  <a:srgbClr val="000000"/>
                </a:solidFill>
                <a:effectLst/>
              </a:rPr>
              <a:t>Confidence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shows the rate at which consequents will be found (useful in learning costs of promotion)  </a:t>
            </a:r>
            <a:endParaRPr lang="en-US" i="0" u="none" strike="noStrike" dirty="0">
              <a:solidFill>
                <a:srgbClr val="000000"/>
              </a:solidFill>
            </a:endParaRPr>
          </a:p>
          <a:p>
            <a:pPr marL="342900" indent="-342900" rtl="0" fontAlgn="base">
              <a:spcBef>
                <a:spcPts val="500"/>
              </a:spcBef>
              <a:spcAft>
                <a:spcPts val="500"/>
              </a:spcAft>
            </a:pPr>
            <a:r>
              <a:rPr lang="en-US" b="1" i="1" u="none" strike="noStrike" dirty="0">
                <a:solidFill>
                  <a:srgbClr val="000000"/>
                </a:solidFill>
                <a:effectLst/>
              </a:rPr>
              <a:t>Support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measures overall impact</a:t>
            </a:r>
            <a:endParaRPr lang="en-US" altLang="en-US" i="1" dirty="0"/>
          </a:p>
        </p:txBody>
      </p:sp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Interpretation</a:t>
            </a:r>
          </a:p>
        </p:txBody>
      </p:sp>
    </p:spTree>
    <p:extLst>
      <p:ext uri="{BB962C8B-B14F-4D97-AF65-F5344CB8AC3E}">
        <p14:creationId xmlns:p14="http://schemas.microsoft.com/office/powerpoint/2010/main" val="142538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Bef>
                <a:spcPts val="500"/>
              </a:spcBef>
              <a:spcAft>
                <a:spcPts val="500"/>
              </a:spcAft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Association rules produce rules on associations between items from a database of transactions</a:t>
            </a:r>
          </a:p>
          <a:p>
            <a:pPr fontAlgn="auto">
              <a:spcBef>
                <a:spcPts val="500"/>
              </a:spcBef>
              <a:spcAft>
                <a:spcPts val="500"/>
              </a:spcAft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Consider only “frequent” item sets (=support) to reduce computation complexity</a:t>
            </a:r>
          </a:p>
          <a:p>
            <a:pPr fontAlgn="auto">
              <a:spcBef>
                <a:spcPts val="500"/>
              </a:spcBef>
              <a:spcAft>
                <a:spcPts val="500"/>
              </a:spcAft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Measure performance of rules using </a:t>
            </a:r>
            <a:r>
              <a:rPr lang="en-US" altLang="en-US" i="1" dirty="0">
                <a:ea typeface="ＭＳ Ｐゴシック" panose="020B0600070205080204" pitchFamily="34" charset="-128"/>
              </a:rPr>
              <a:t>confidence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i="1" dirty="0">
                <a:ea typeface="ＭＳ Ｐゴシック" panose="020B0600070205080204" pitchFamily="34" charset="-128"/>
              </a:rPr>
              <a:t>lift</a:t>
            </a:r>
          </a:p>
        </p:txBody>
      </p:sp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Summary – Association Rules	</a:t>
            </a:r>
          </a:p>
        </p:txBody>
      </p:sp>
    </p:spTree>
    <p:extLst>
      <p:ext uri="{BB962C8B-B14F-4D97-AF65-F5344CB8AC3E}">
        <p14:creationId xmlns:p14="http://schemas.microsoft.com/office/powerpoint/2010/main" val="146428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8535A7-7585-ACD2-0210-2FEAF1ACC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33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ctr">
              <a:buNone/>
            </a:pPr>
            <a:r>
              <a:rPr lang="en-US" sz="33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227808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533400" y="1524002"/>
            <a:ext cx="7886700" cy="46450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Is a popular technique used by recommendation systems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Identify relevant items for a specific user from the very large set of items (“filtering”)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Consider preferences of many users (“collaborative)</a:t>
            </a:r>
          </a:p>
        </p:txBody>
      </p:sp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381463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Collaborative Filtering</a:t>
            </a:r>
          </a:p>
        </p:txBody>
      </p:sp>
      <p:pic>
        <p:nvPicPr>
          <p:cNvPr id="1026" name="Picture 2" descr="Collaborative Filtering | Papers With Code">
            <a:extLst>
              <a:ext uri="{FF2B5EF4-FFF2-40B4-BE49-F238E27FC236}">
                <a16:creationId xmlns:a16="http://schemas.microsoft.com/office/drawing/2014/main" id="{A5BB48D7-A96F-0FCD-A8CF-49047E48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12" y="170596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Collaborative Filtering Works in Recommender Systems">
            <a:extLst>
              <a:ext uri="{FF2B5EF4-FFF2-40B4-BE49-F238E27FC236}">
                <a16:creationId xmlns:a16="http://schemas.microsoft.com/office/drawing/2014/main" id="{D9197D61-F6C5-DA2F-21B2-38E787D41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262" y="4741636"/>
            <a:ext cx="59690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02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041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66852"/>
                <a:ext cx="7886700" cy="4645025"/>
              </a:xfrm>
            </p:spPr>
            <p:txBody>
              <a:bodyPr/>
              <a:lstStyle/>
              <a:p>
                <a:r>
                  <a:rPr lang="en-US" altLang="en-US" dirty="0">
                    <a:ea typeface="ＭＳ Ｐゴシック" panose="020B0600070205080204" pitchFamily="34" charset="-128"/>
                  </a:rPr>
                  <a:t>Requires availability of all item-user information</a:t>
                </a:r>
              </a:p>
              <a:p>
                <a:pPr lvl="1"/>
                <a:r>
                  <a:rPr lang="en-US" altLang="en-US" dirty="0">
                    <a:ea typeface="ＭＳ Ｐゴシック" panose="020B0600070205080204" pitchFamily="34" charset="-128"/>
                  </a:rPr>
                  <a:t>For each item-user combination, we should have some measure of the users’ preferences for that item</a:t>
                </a:r>
              </a:p>
              <a:p>
                <a:pPr lvl="1"/>
                <a:r>
                  <a:rPr lang="en-US" altLang="en-US" dirty="0">
                    <a:ea typeface="ＭＳ Ｐゴシック" panose="020B0600070205080204" pitchFamily="34" charset="-128"/>
                  </a:rPr>
                  <a:t>Preferences can be a numerical rating or a binary behavior, such as purchase, like, click</a:t>
                </a:r>
              </a:p>
              <a:p>
                <a:r>
                  <a:rPr lang="en-US" altLang="en-US" dirty="0">
                    <a:ea typeface="ＭＳ Ｐゴシック" panose="020B0600070205080204" pitchFamily="34" charset="-128"/>
                  </a:rPr>
                  <a:t>For n users (u1,u2,…un) and p items (i1,i2,…</a:t>
                </a:r>
                <a:r>
                  <a:rPr lang="en-US" altLang="en-US" dirty="0" err="1">
                    <a:ea typeface="ＭＳ Ｐゴシック" panose="020B0600070205080204" pitchFamily="34" charset="-128"/>
                  </a:rPr>
                  <a:t>ip</a:t>
                </a:r>
                <a:r>
                  <a:rPr lang="en-US" altLang="en-US" dirty="0">
                    <a:ea typeface="ＭＳ Ｐゴシック" panose="020B0600070205080204" pitchFamily="34" charset="-128"/>
                  </a:rPr>
                  <a:t>), the data would be a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𝑛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>
                    <a:ea typeface="ＭＳ Ｐゴシック" panose="020B0600070205080204" pitchFamily="34" charset="-128"/>
                  </a:rPr>
                  <a:t> matrix with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𝑛</m:t>
                    </m:r>
                  </m:oMath>
                </a14:m>
                <a:r>
                  <a:rPr lang="en-US" altLang="en-US" dirty="0">
                    <a:ea typeface="ＭＳ Ｐゴシック" panose="020B0600070205080204" pitchFamily="34" charset="-128"/>
                  </a:rPr>
                  <a:t> rows (users)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𝑝</m:t>
                    </m:r>
                  </m:oMath>
                </a14:m>
                <a:r>
                  <a:rPr lang="en-US" altLang="en-US" dirty="0">
                    <a:ea typeface="ＭＳ Ｐゴシック" panose="020B0600070205080204" pitchFamily="34" charset="-128"/>
                  </a:rPr>
                  <a:t> columns (items)</a:t>
                </a:r>
              </a:p>
              <a:p>
                <a:r>
                  <a:rPr lang="en-US" altLang="en-US" dirty="0">
                    <a:ea typeface="ＭＳ Ｐゴシック" panose="020B0600070205080204" pitchFamily="34" charset="-128"/>
                  </a:rPr>
                  <a:t>Each cell includes ratings, or other binary behavior</a:t>
                </a:r>
              </a:p>
            </p:txBody>
          </p:sp>
        </mc:Choice>
        <mc:Fallback>
          <p:sp>
            <p:nvSpPr>
              <p:cNvPr id="6041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6852"/>
                <a:ext cx="7886700" cy="4645025"/>
              </a:xfrm>
              <a:blipFill>
                <a:blip r:embed="rId2"/>
                <a:stretch>
                  <a:fillRect l="-850" t="-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2411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market basket analysi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89476D-44B0-C3E6-F95D-76B745C6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pic>
        <p:nvPicPr>
          <p:cNvPr id="8" name="Picture 7" descr="A screenshot of a website&#10;&#10;Description automatically generated">
            <a:extLst>
              <a:ext uri="{FF2B5EF4-FFF2-40B4-BE49-F238E27FC236}">
                <a16:creationId xmlns:a16="http://schemas.microsoft.com/office/drawing/2014/main" id="{68759A5A-7B28-A35E-AB04-0ECE5A817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84568"/>
            <a:ext cx="7772400" cy="378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0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533400" y="1524002"/>
            <a:ext cx="7886700" cy="46450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User-based (UBCF)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Finding users with similar preferences with the focal user, and recommend items that they liked but the users has not purchased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Collaborative Filtering : UBCF</a:t>
            </a:r>
          </a:p>
        </p:txBody>
      </p:sp>
    </p:spTree>
    <p:extLst>
      <p:ext uri="{BB962C8B-B14F-4D97-AF65-F5344CB8AC3E}">
        <p14:creationId xmlns:p14="http://schemas.microsoft.com/office/powerpoint/2010/main" val="282133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533400" y="1524002"/>
            <a:ext cx="7886700" cy="4645025"/>
          </a:xfrm>
        </p:spPr>
        <p:txBody>
          <a:bodyPr>
            <a:normAutofit lnSpcReduction="10000"/>
          </a:bodyPr>
          <a:lstStyle/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b="0" i="0" dirty="0">
                <a:solidFill>
                  <a:srgbClr val="242424"/>
                </a:solidFill>
                <a:effectLst/>
              </a:rPr>
              <a:t>Imagine that you want to recommend a movie to your friend </a:t>
            </a:r>
            <a:r>
              <a:rPr lang="en-US" b="0" i="1" dirty="0">
                <a:solidFill>
                  <a:srgbClr val="242424"/>
                </a:solidFill>
                <a:effectLst/>
              </a:rPr>
              <a:t>John</a:t>
            </a:r>
            <a:endParaRPr lang="en-US" b="0" i="0" dirty="0">
              <a:solidFill>
                <a:srgbClr val="242424"/>
              </a:solidFill>
              <a:effectLst/>
            </a:endParaRPr>
          </a:p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b="0" i="0" dirty="0">
                <a:solidFill>
                  <a:srgbClr val="242424"/>
                </a:solidFill>
                <a:effectLst/>
              </a:rPr>
              <a:t>We could assume that similar people will have similar taste</a:t>
            </a:r>
          </a:p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b="0" i="0" dirty="0">
                <a:solidFill>
                  <a:srgbClr val="242424"/>
                </a:solidFill>
                <a:effectLst/>
              </a:rPr>
              <a:t>Suppose that you and </a:t>
            </a:r>
            <a:r>
              <a:rPr lang="en-US" b="0" i="1" dirty="0">
                <a:solidFill>
                  <a:srgbClr val="242424"/>
                </a:solidFill>
                <a:effectLst/>
              </a:rPr>
              <a:t>John</a:t>
            </a:r>
            <a:r>
              <a:rPr lang="en-US" b="0" i="0" dirty="0">
                <a:solidFill>
                  <a:srgbClr val="242424"/>
                </a:solidFill>
                <a:effectLst/>
              </a:rPr>
              <a:t> have seen the same movies, and rated them all almost identically</a:t>
            </a:r>
          </a:p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b="0" i="0" dirty="0">
                <a:solidFill>
                  <a:srgbClr val="242424"/>
                </a:solidFill>
                <a:effectLst/>
              </a:rPr>
              <a:t>But John hasn’t seen </a:t>
            </a:r>
            <a:r>
              <a:rPr lang="en-US" b="0" i="1" dirty="0">
                <a:solidFill>
                  <a:srgbClr val="242424"/>
                </a:solidFill>
                <a:effectLst/>
              </a:rPr>
              <a:t>‘The Godfather: Part II’ </a:t>
            </a:r>
            <a:r>
              <a:rPr lang="en-US" b="0" i="0" dirty="0">
                <a:solidFill>
                  <a:srgbClr val="242424"/>
                </a:solidFill>
                <a:effectLst/>
              </a:rPr>
              <a:t>and you did</a:t>
            </a:r>
            <a:endParaRPr lang="en-US" b="0" i="1" dirty="0">
              <a:solidFill>
                <a:srgbClr val="242424"/>
              </a:solidFill>
              <a:effectLst/>
            </a:endParaRPr>
          </a:p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b="0" i="0" dirty="0">
                <a:solidFill>
                  <a:srgbClr val="242424"/>
                </a:solidFill>
                <a:effectLst/>
              </a:rPr>
              <a:t>If you love that movie, it sounds logical to think that he will too</a:t>
            </a:r>
          </a:p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b="0" i="0" dirty="0">
                <a:solidFill>
                  <a:srgbClr val="242424"/>
                </a:solidFill>
                <a:effectLst/>
              </a:rPr>
              <a:t>With that, we have created an artificial rating based on our similarity</a:t>
            </a:r>
          </a:p>
          <a:p>
            <a:pPr marL="0" indent="0">
              <a:buNone/>
            </a:pPr>
            <a:br>
              <a:rPr lang="en-US" dirty="0"/>
            </a:b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Collaborative Filtering: UBCF</a:t>
            </a:r>
          </a:p>
        </p:txBody>
      </p:sp>
    </p:spTree>
    <p:extLst>
      <p:ext uri="{BB962C8B-B14F-4D97-AF65-F5344CB8AC3E}">
        <p14:creationId xmlns:p14="http://schemas.microsoft.com/office/powerpoint/2010/main" val="85729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ntroduction to Collaborative Filtering - Analytics Vidhya">
            <a:extLst>
              <a:ext uri="{FF2B5EF4-FFF2-40B4-BE49-F238E27FC236}">
                <a16:creationId xmlns:a16="http://schemas.microsoft.com/office/drawing/2014/main" id="{A3C584DA-449B-FE88-E251-D6F7BCF00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0" r="1952" b="8154"/>
          <a:stretch/>
        </p:blipFill>
        <p:spPr bwMode="auto">
          <a:xfrm>
            <a:off x="2702503" y="2333297"/>
            <a:ext cx="3509111" cy="311106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548640" y="0"/>
            <a:ext cx="8595360" cy="1127760"/>
          </a:xfrm>
        </p:spPr>
        <p:txBody>
          <a:bodyPr anchor="ctr">
            <a:normAutofit/>
          </a:bodyPr>
          <a:lstStyle/>
          <a:p>
            <a:r>
              <a:rPr lang="en-US" altLang="en-US" dirty="0"/>
              <a:t>Collaborative Filtering: UBCF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A6DFBB-5297-8313-E980-F4D72564439D}"/>
              </a:ext>
            </a:extLst>
          </p:cNvPr>
          <p:cNvSpPr txBox="1"/>
          <p:nvPr/>
        </p:nvSpPr>
        <p:spPr>
          <a:xfrm>
            <a:off x="3274644" y="1994743"/>
            <a:ext cx="236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Liked by You &amp; John</a:t>
            </a:r>
          </a:p>
        </p:txBody>
      </p:sp>
    </p:spTree>
    <p:extLst>
      <p:ext uri="{BB962C8B-B14F-4D97-AF65-F5344CB8AC3E}">
        <p14:creationId xmlns:p14="http://schemas.microsoft.com/office/powerpoint/2010/main" val="211285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533400" y="1524002"/>
            <a:ext cx="7886700" cy="46450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34328" indent="-342900"/>
            <a:r>
              <a:rPr lang="en-US" altLang="en-US" dirty="0">
                <a:ea typeface="ＭＳ Ｐゴシック" panose="020B0600070205080204" pitchFamily="34" charset="-128"/>
              </a:rPr>
              <a:t>Two steps should be followed:</a:t>
            </a:r>
          </a:p>
          <a:p>
            <a:pPr marL="152162" lvl="1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1. For a user, find other users who share his/her preferences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Needs a distance metric to measure the similarity between users</a:t>
            </a:r>
          </a:p>
          <a:p>
            <a:pPr lvl="3"/>
            <a:r>
              <a:rPr lang="en-US" altLang="en-US" dirty="0">
                <a:ea typeface="ＭＳ Ｐゴシック" panose="020B0600070205080204" pitchFamily="34" charset="-128"/>
              </a:rPr>
              <a:t>Pearson correlation, cosine similarity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Use a threshold on the distance or on the number of neighbors to determine the nearest neighbors</a:t>
            </a:r>
          </a:p>
          <a:p>
            <a:pPr marL="151765" lvl="1" indent="0">
              <a:buNone/>
            </a:pPr>
            <a:r>
              <a:rPr lang="en-US" altLang="en-US" dirty="0">
                <a:latin typeface="Lato"/>
                <a:ea typeface="ＭＳ Ｐゴシック"/>
                <a:cs typeface="Lato"/>
              </a:rPr>
              <a:t>2. Recommend the highest-rated item that the user has </a:t>
            </a:r>
            <a:r>
              <a:rPr lang="en-US" altLang="en-US" u="sng" dirty="0">
                <a:latin typeface="Lato"/>
                <a:ea typeface="ＭＳ Ｐゴシック"/>
                <a:cs typeface="Lato"/>
              </a:rPr>
              <a:t>not</a:t>
            </a:r>
            <a:r>
              <a:rPr lang="en-US" altLang="en-US" dirty="0">
                <a:latin typeface="Lato"/>
                <a:ea typeface="ＭＳ Ｐゴシック"/>
                <a:cs typeface="Lato"/>
              </a:rPr>
              <a:t> consumed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Collaborative Filtering: UBCF</a:t>
            </a:r>
          </a:p>
        </p:txBody>
      </p:sp>
    </p:spTree>
    <p:extLst>
      <p:ext uri="{BB962C8B-B14F-4D97-AF65-F5344CB8AC3E}">
        <p14:creationId xmlns:p14="http://schemas.microsoft.com/office/powerpoint/2010/main" val="10281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533400" y="1524002"/>
            <a:ext cx="7886700" cy="4645025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Find the closest neighbors to each user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</a:rPr>
              <a:t>Like the k-nearest neighbor</a:t>
            </a:r>
            <a:endParaRPr lang="en-US" b="0" i="0" u="none" strike="noStrike" dirty="0">
              <a:solidFill>
                <a:srgbClr val="D34817"/>
              </a:solidFill>
              <a:effectLst/>
            </a:endParaRPr>
          </a:p>
          <a:p>
            <a:pPr rtl="0" fontAlgn="base">
              <a:spcBef>
                <a:spcPts val="575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But Euclidean distance does not do well</a:t>
            </a:r>
          </a:p>
          <a:p>
            <a:pPr lvl="1" fontAlgn="base">
              <a:spcBef>
                <a:spcPts val="575"/>
              </a:spcBef>
              <a:spcAft>
                <a:spcPts val="0"/>
              </a:spcAft>
            </a:pPr>
            <a:r>
              <a:rPr lang="en-US" dirty="0"/>
              <a:t>U</a:t>
            </a:r>
            <a:r>
              <a:rPr lang="en-US" b="0" i="0" dirty="0">
                <a:effectLst/>
              </a:rPr>
              <a:t>nsuitable for high-dimensional data due to curse of dimensionality</a:t>
            </a:r>
          </a:p>
          <a:p>
            <a:pPr fontAlgn="base">
              <a:spcBef>
                <a:spcPts val="575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Correlation proximity does better (Pearson)</a:t>
            </a:r>
            <a:endParaRPr lang="en-US" b="0" i="0" u="none" strike="noStrike" dirty="0">
              <a:solidFill>
                <a:srgbClr val="D34817"/>
              </a:solidFill>
              <a:effectLst/>
            </a:endParaRPr>
          </a:p>
          <a:p>
            <a:pPr rtl="0" fontAlgn="base">
              <a:spcBef>
                <a:spcPts val="575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For each user pair, find the co-rated items, calculate correlation between the vectors of their ratings for those items</a:t>
            </a:r>
            <a:endParaRPr lang="en-US" dirty="0">
              <a:solidFill>
                <a:srgbClr val="D34817"/>
              </a:solidFill>
            </a:endParaRPr>
          </a:p>
          <a:p>
            <a:pPr lvl="1" fontAlgn="base">
              <a:spcBef>
                <a:spcPts val="575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Note that the average ratings for each user are across all products, not just the co-rated ones</a:t>
            </a:r>
            <a:endParaRPr lang="en-US" b="0" i="0" u="none" strike="noStrike" dirty="0">
              <a:solidFill>
                <a:srgbClr val="9B2D1F"/>
              </a:solidFill>
              <a:effectLst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User-Based CF: Pearson Correlation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1635AF-62E9-696F-1C8B-96AC2F9F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5064127"/>
            <a:ext cx="60833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533400" y="1524002"/>
            <a:ext cx="7886700" cy="4645025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Like correlation coefficient, except do not subtract the means</a:t>
            </a:r>
            <a:endParaRPr lang="en-US" b="0" i="0" u="none" strike="noStrike" dirty="0">
              <a:solidFill>
                <a:srgbClr val="D34817"/>
              </a:solidFill>
              <a:effectLst/>
            </a:endParaRPr>
          </a:p>
          <a:p>
            <a:endParaRPr lang="en-US" altLang="en-US" dirty="0"/>
          </a:p>
        </p:txBody>
      </p:sp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User-Based CF: 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7877D8-3F62-A71A-69CB-AB7E189DBFB3}"/>
                  </a:ext>
                </a:extLst>
              </p:cNvPr>
              <p:cNvSpPr txBox="1"/>
              <p:nvPr/>
            </p:nvSpPr>
            <p:spPr>
              <a:xfrm>
                <a:off x="3331779" y="2648607"/>
                <a:ext cx="1897035" cy="6517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7877D8-3F62-A71A-69CB-AB7E189DB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779" y="2648607"/>
                <a:ext cx="1897035" cy="651781"/>
              </a:xfrm>
              <a:prstGeom prst="rect">
                <a:avLst/>
              </a:prstGeom>
              <a:blipFill>
                <a:blip r:embed="rId2"/>
                <a:stretch>
                  <a:fillRect l="-6667" t="-73077" b="-10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0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movie&#10;&#10;Description automatically generated">
            <a:extLst>
              <a:ext uri="{FF2B5EF4-FFF2-40B4-BE49-F238E27FC236}">
                <a16:creationId xmlns:a16="http://schemas.microsoft.com/office/drawing/2014/main" id="{E99B8339-550E-5E81-40B4-BDC729B04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401581"/>
            <a:ext cx="7886700" cy="3687031"/>
          </a:xfrm>
          <a:prstGeom prst="rect">
            <a:avLst/>
          </a:prstGeom>
          <a:noFill/>
        </p:spPr>
      </p:pic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548640" y="0"/>
            <a:ext cx="8595360" cy="1127760"/>
          </a:xfrm>
        </p:spPr>
        <p:txBody>
          <a:bodyPr anchor="ctr">
            <a:normAutofit/>
          </a:bodyPr>
          <a:lstStyle/>
          <a:p>
            <a:r>
              <a:rPr lang="en-US" altLang="en-US" dirty="0"/>
              <a:t>Netflix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AC4D0-C2C5-9E4A-9E40-A47A6EEB11FC}"/>
              </a:ext>
            </a:extLst>
          </p:cNvPr>
          <p:cNvSpPr txBox="1"/>
          <p:nvPr/>
        </p:nvSpPr>
        <p:spPr>
          <a:xfrm>
            <a:off x="801413" y="5362433"/>
            <a:ext cx="4587764" cy="431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73050" rtl="0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Consider users 30878 and 823519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1BA58EF-4897-817A-7918-B85801EC5ABD}"/>
              </a:ext>
            </a:extLst>
          </p:cNvPr>
          <p:cNvSpPr/>
          <p:nvPr/>
        </p:nvSpPr>
        <p:spPr>
          <a:xfrm>
            <a:off x="805684" y="2060028"/>
            <a:ext cx="6488495" cy="34388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21B5C28-E0C6-6987-1C75-8E00055EDCD5}"/>
              </a:ext>
            </a:extLst>
          </p:cNvPr>
          <p:cNvSpPr/>
          <p:nvPr/>
        </p:nvSpPr>
        <p:spPr>
          <a:xfrm>
            <a:off x="805684" y="2876130"/>
            <a:ext cx="6488495" cy="3343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533400" y="1524002"/>
            <a:ext cx="7886700" cy="4645025"/>
          </a:xfrm>
        </p:spPr>
        <p:txBody>
          <a:bodyPr>
            <a:normAutofit lnSpcReduction="10000"/>
          </a:bodyPr>
          <a:lstStyle/>
          <a:p>
            <a:pPr indent="-273050" rtl="0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First find average ratings for each user:</a:t>
            </a:r>
          </a:p>
          <a:p>
            <a:pPr indent="-27305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indent="-273050" rtl="0"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indent="-27305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indent="-273050" rtl="0"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Find correlation using departure from avg. ratings for the co-rated movies (movies 1, 28 and 30):</a:t>
            </a:r>
            <a:endParaRPr lang="en-US" b="0" dirty="0">
              <a:effectLst/>
            </a:endParaRPr>
          </a:p>
          <a:p>
            <a:pPr marL="0" indent="0">
              <a:buNone/>
            </a:pPr>
            <a:br>
              <a:rPr lang="en-US" dirty="0"/>
            </a:b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>
              <a:effectLst/>
            </a:endParaRPr>
          </a:p>
          <a:p>
            <a:pPr marL="0" indent="0">
              <a:buNone/>
            </a:pPr>
            <a:br>
              <a:rPr lang="en-US" dirty="0"/>
            </a:br>
            <a:endParaRPr lang="en-US" altLang="en-US" dirty="0"/>
          </a:p>
        </p:txBody>
      </p:sp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User-Based CF: Pearson Similarity</a:t>
            </a:r>
          </a:p>
        </p:txBody>
      </p:sp>
      <p:pic>
        <p:nvPicPr>
          <p:cNvPr id="3074" name="Picture 2" descr="Calculation of average movie rating by two customers">
            <a:extLst>
              <a:ext uri="{FF2B5EF4-FFF2-40B4-BE49-F238E27FC236}">
                <a16:creationId xmlns:a16="http://schemas.microsoft.com/office/drawing/2014/main" id="{DB4AADB9-F1EA-1BCE-B9C0-22A5AE726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13" y="2086288"/>
            <a:ext cx="4330481" cy="86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rrelation for calculating correlaation between two users movie ratings using only co-rated items.">
            <a:extLst>
              <a:ext uri="{FF2B5EF4-FFF2-40B4-BE49-F238E27FC236}">
                <a16:creationId xmlns:a16="http://schemas.microsoft.com/office/drawing/2014/main" id="{DE7E04A4-F978-6FB2-2FB9-4B33E7A65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407" y="4340646"/>
            <a:ext cx="5791200" cy="9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34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533400" y="1524002"/>
            <a:ext cx="7886700" cy="4645025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ea typeface="ＭＳ Ｐゴシック" panose="020B0600070205080204" pitchFamily="34" charset="-128"/>
              </a:rPr>
              <a:t>User-based (UBCF)</a:t>
            </a:r>
          </a:p>
          <a:p>
            <a:pPr lvl="1"/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ea typeface="ＭＳ Ｐゴシック" panose="020B0600070205080204" pitchFamily="34" charset="-128"/>
              </a:rPr>
              <a:t>For a user, find other users who share his/her preferences</a:t>
            </a:r>
          </a:p>
          <a:p>
            <a:pPr lvl="1"/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ea typeface="ＭＳ Ｐゴシック" panose="020B0600070205080204" pitchFamily="34" charset="-128"/>
              </a:rPr>
              <a:t>Recommend the highest-rated item that the user does </a:t>
            </a:r>
            <a:r>
              <a:rPr lang="en-US" altLang="en-US" u="sng" dirty="0">
                <a:solidFill>
                  <a:schemeClr val="bg1">
                    <a:lumMod val="65000"/>
                  </a:schemeClr>
                </a:solidFill>
                <a:ea typeface="ＭＳ Ｐゴシック" panose="020B0600070205080204" pitchFamily="34" charset="-128"/>
              </a:rPr>
              <a:t>not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ea typeface="ＭＳ Ｐゴシック" panose="020B0600070205080204" pitchFamily="34" charset="-128"/>
              </a:rPr>
              <a:t> have.</a:t>
            </a:r>
          </a:p>
          <a:p>
            <a:pPr lvl="1"/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ea typeface="ＭＳ Ｐゴシック" panose="020B0600070205080204" pitchFamily="34" charset="-128"/>
              </a:rPr>
              <a:t>User-user correlations cannot be calculated in advance</a:t>
            </a:r>
          </a:p>
          <a:p>
            <a:pPr lvl="1"/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ea typeface="ＭＳ Ｐゴシック" panose="020B0600070205080204" pitchFamily="34" charset="-128"/>
              </a:rPr>
              <a:t>Slow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Item-based (IBCF)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For a user considering an item, find another item that is most similar to the item</a:t>
            </a:r>
          </a:p>
        </p:txBody>
      </p:sp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Collaborative Filtering: IBCF</a:t>
            </a:r>
          </a:p>
        </p:txBody>
      </p:sp>
    </p:spTree>
    <p:extLst>
      <p:ext uri="{BB962C8B-B14F-4D97-AF65-F5344CB8AC3E}">
        <p14:creationId xmlns:p14="http://schemas.microsoft.com/office/powerpoint/2010/main" val="378031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533400" y="1524002"/>
            <a:ext cx="7886700" cy="46450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dirty="0"/>
              <a:t>When the number of users is much larger than the number of items, it is computationally cheaper and faster to find similar items than similar users</a:t>
            </a:r>
          </a:p>
          <a:p>
            <a:pPr marL="342900" indent="-342900"/>
            <a:r>
              <a:rPr lang="en-US" dirty="0"/>
              <a:t>Two steps:</a:t>
            </a:r>
          </a:p>
          <a:p>
            <a:pPr marL="503634" lvl="1" indent="-342900"/>
            <a:r>
              <a:rPr lang="en-US" dirty="0"/>
              <a:t>Find the items that were co-rated, or co-purchased (by any user) with the item of interest</a:t>
            </a:r>
          </a:p>
          <a:p>
            <a:pPr marL="503555" lvl="1" indent="-342900"/>
            <a:r>
              <a:rPr lang="en-US" dirty="0">
                <a:latin typeface="Lato"/>
                <a:ea typeface="Lato"/>
                <a:cs typeface="Lato"/>
              </a:rPr>
              <a:t>Recommend the most similar (correlated item(s)) items</a:t>
            </a:r>
            <a:br>
              <a:rPr lang="en-US" dirty="0"/>
            </a:b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Collaborative Filtering: IBCF</a:t>
            </a:r>
          </a:p>
        </p:txBody>
      </p:sp>
    </p:spTree>
    <p:extLst>
      <p:ext uri="{BB962C8B-B14F-4D97-AF65-F5344CB8AC3E}">
        <p14:creationId xmlns:p14="http://schemas.microsoft.com/office/powerpoint/2010/main" val="90662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market basket analysi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89476D-44B0-C3E6-F95D-76B745C6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64C1605E-4CAD-3142-A9CB-3E260410D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75" y="1334814"/>
            <a:ext cx="3279227" cy="491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2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533400" y="1524002"/>
            <a:ext cx="7886700" cy="46450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28270" algn="l"/>
            <a:r>
              <a:rPr lang="en-US" b="0" i="0" dirty="0">
                <a:solidFill>
                  <a:srgbClr val="242424"/>
                </a:solidFill>
                <a:effectLst/>
                <a:latin typeface="Lato"/>
                <a:ea typeface="Lato"/>
                <a:cs typeface="Lato"/>
              </a:rPr>
              <a:t>Back to the </a:t>
            </a:r>
            <a:r>
              <a:rPr lang="en-US" i="1" dirty="0">
                <a:solidFill>
                  <a:srgbClr val="242424"/>
                </a:solidFill>
                <a:latin typeface="Lato"/>
                <a:ea typeface="Lato"/>
                <a:cs typeface="Lato"/>
              </a:rPr>
              <a:t>John</a:t>
            </a:r>
            <a:r>
              <a:rPr lang="en-US" dirty="0">
                <a:solidFill>
                  <a:srgbClr val="242424"/>
                </a:solidFill>
                <a:latin typeface="Lato"/>
                <a:ea typeface="Lato"/>
                <a:cs typeface="Lato"/>
              </a:rPr>
              <a:t> example</a:t>
            </a:r>
            <a:endParaRPr lang="en-US" b="0" i="0" dirty="0">
              <a:solidFill>
                <a:srgbClr val="242424"/>
              </a:solidFill>
              <a:effectLst/>
              <a:latin typeface="Lato"/>
              <a:ea typeface="Lato"/>
              <a:cs typeface="Lato"/>
            </a:endParaRPr>
          </a:p>
          <a:p>
            <a:pPr marL="128270" algn="l"/>
            <a:r>
              <a:rPr lang="en-US" b="0" i="0" dirty="0">
                <a:solidFill>
                  <a:srgbClr val="242424"/>
                </a:solidFill>
                <a:effectLst/>
                <a:latin typeface="Lato"/>
                <a:ea typeface="Lato"/>
                <a:cs typeface="Lato"/>
              </a:rPr>
              <a:t>Instead of focusing on his friend (you), we focus on </a:t>
            </a:r>
            <a:r>
              <a:rPr lang="en-US" b="0" i="0" dirty="0">
                <a:solidFill>
                  <a:srgbClr val="040C28"/>
                </a:solidFill>
                <a:effectLst/>
                <a:latin typeface="Lato"/>
                <a:ea typeface="Lato"/>
                <a:cs typeface="Lato"/>
              </a:rPr>
              <a:t>the similarity between items calculated using the rating other users have given to items</a:t>
            </a:r>
          </a:p>
          <a:p>
            <a:pPr marL="128270" algn="l"/>
            <a:r>
              <a:rPr lang="en-US" b="0" i="0" dirty="0">
                <a:solidFill>
                  <a:srgbClr val="242424"/>
                </a:solidFill>
                <a:effectLst/>
                <a:latin typeface="Lato"/>
                <a:ea typeface="Lato"/>
                <a:cs typeface="Lato"/>
              </a:rPr>
              <a:t>This new focus is known as Item-Based Collaborative Filtering (IB-CF)</a:t>
            </a:r>
          </a:p>
          <a:p>
            <a:pPr marL="0" indent="0">
              <a:buNone/>
            </a:pPr>
            <a:br>
              <a:rPr lang="en-US" dirty="0"/>
            </a:b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Collaborative Filtering: IBCF</a:t>
            </a:r>
          </a:p>
        </p:txBody>
      </p:sp>
    </p:spTree>
    <p:extLst>
      <p:ext uri="{BB962C8B-B14F-4D97-AF65-F5344CB8AC3E}">
        <p14:creationId xmlns:p14="http://schemas.microsoft.com/office/powerpoint/2010/main" val="27195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Collaborative Filtering: IBCF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4833D9C-449A-9463-B87D-0EA901802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799020"/>
            <a:ext cx="37338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8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movie&#10;&#10;Description automatically generated">
            <a:extLst>
              <a:ext uri="{FF2B5EF4-FFF2-40B4-BE49-F238E27FC236}">
                <a16:creationId xmlns:a16="http://schemas.microsoft.com/office/drawing/2014/main" id="{E99B8339-550E-5E81-40B4-BDC729B04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401581"/>
            <a:ext cx="7886700" cy="3687031"/>
          </a:xfrm>
          <a:prstGeom prst="rect">
            <a:avLst/>
          </a:prstGeom>
          <a:noFill/>
        </p:spPr>
      </p:pic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548640" y="0"/>
            <a:ext cx="8595360" cy="1127760"/>
          </a:xfrm>
        </p:spPr>
        <p:txBody>
          <a:bodyPr anchor="ctr">
            <a:normAutofit/>
          </a:bodyPr>
          <a:lstStyle/>
          <a:p>
            <a:r>
              <a:rPr lang="en-US" altLang="en-US" dirty="0"/>
              <a:t>Netflix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AC4D0-C2C5-9E4A-9E40-A47A6EEB11FC}"/>
              </a:ext>
            </a:extLst>
          </p:cNvPr>
          <p:cNvSpPr txBox="1"/>
          <p:nvPr/>
        </p:nvSpPr>
        <p:spPr>
          <a:xfrm>
            <a:off x="801413" y="5362433"/>
            <a:ext cx="4587764" cy="431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73050" rtl="0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Consider movie1 and movie 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1BA58EF-4897-817A-7918-B85801EC5ABD}"/>
              </a:ext>
            </a:extLst>
          </p:cNvPr>
          <p:cNvSpPr/>
          <p:nvPr/>
        </p:nvSpPr>
        <p:spPr>
          <a:xfrm rot="16200000">
            <a:off x="1709758" y="3445566"/>
            <a:ext cx="3028584" cy="25750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79B63D6-D91C-4E66-A11E-ECC6A50BF16D}"/>
              </a:ext>
            </a:extLst>
          </p:cNvPr>
          <p:cNvSpPr/>
          <p:nvPr/>
        </p:nvSpPr>
        <p:spPr>
          <a:xfrm rot="16200000">
            <a:off x="2082875" y="3445566"/>
            <a:ext cx="3028584" cy="25750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3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548640" y="0"/>
            <a:ext cx="8595360" cy="1127760"/>
          </a:xfrm>
        </p:spPr>
        <p:txBody>
          <a:bodyPr anchor="ctr">
            <a:normAutofit/>
          </a:bodyPr>
          <a:lstStyle/>
          <a:p>
            <a:r>
              <a:rPr lang="en-US" altLang="en-US" dirty="0"/>
              <a:t>Netflix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937E2-94C4-C628-9971-F7346F6FA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2"/>
            <a:ext cx="7886700" cy="4645025"/>
          </a:xfrm>
        </p:spPr>
        <p:txBody>
          <a:bodyPr/>
          <a:lstStyle/>
          <a:p>
            <a:pPr marL="342900" indent="-342900"/>
            <a:r>
              <a:rPr lang="en-US" dirty="0"/>
              <a:t>Average rating for movie 1 =3.7</a:t>
            </a:r>
          </a:p>
          <a:p>
            <a:pPr marL="342900" indent="-342900"/>
            <a:r>
              <a:rPr lang="en-US" altLang="en-US" dirty="0">
                <a:ea typeface="ＭＳ Ｐゴシック" panose="020B0600070205080204" pitchFamily="34" charset="-128"/>
              </a:rPr>
              <a:t>Average rating for movie 5 =3</a:t>
            </a:r>
          </a:p>
          <a:p>
            <a:pPr marL="342900" indent="-342900"/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8FE1E-3A8D-E657-973B-F82F20E9D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33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2769546"/>
            <a:ext cx="7772400" cy="9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6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Content Placeholder 2"/>
          <p:cNvSpPr>
            <a:spLocks noGrp="1"/>
          </p:cNvSpPr>
          <p:nvPr>
            <p:ph idx="1"/>
          </p:nvPr>
        </p:nvSpPr>
        <p:spPr>
          <a:xfrm>
            <a:off x="548640" y="1463568"/>
            <a:ext cx="7886700" cy="46450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Association rules:  focus entirely on frequent (popular) item combinations.  Data rows are single transactions.  Ignores user dimension.  Often used in displays (what goes with what). 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Collaborative filtering:  focus is on user preferences.  Data rows are user purchases or ratings over time.  Can capture “long tail” of user preferences – useful for recommendations involving unusual items 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ABA609-E9BA-EC35-F8C0-49164EAF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Association Rules vs. Collaborative Filtering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41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ABA609-E9BA-EC35-F8C0-49164EAF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Content Based Recommendations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E7A6D-8CE8-B5ED-0F42-0E7AE9FFD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Works with data that the user provides</a:t>
            </a:r>
          </a:p>
          <a:p>
            <a:pPr lvl="1"/>
            <a:r>
              <a:rPr lang="en-US" dirty="0">
                <a:solidFill>
                  <a:srgbClr val="222222"/>
                </a:solidFill>
              </a:rPr>
              <a:t>E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ither explicitly (rating) or implicitly (clicking on a link)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Based on that data, a user profile is generated, which is then used to make suggestions to the user</a:t>
            </a:r>
            <a:endParaRPr lang="en-US" dirty="0"/>
          </a:p>
        </p:txBody>
      </p:sp>
      <p:pic>
        <p:nvPicPr>
          <p:cNvPr id="12290" name="Picture 2" descr="Content-Based Recommender System Using NLP | by Arif ...">
            <a:extLst>
              <a:ext uri="{FF2B5EF4-FFF2-40B4-BE49-F238E27FC236}">
                <a16:creationId xmlns:a16="http://schemas.microsoft.com/office/drawing/2014/main" id="{2D5AAA49-918E-0E7F-C6A5-DEF8781AE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421" y="2976095"/>
            <a:ext cx="2474451" cy="314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9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ea typeface="ＭＳ Ｐゴシック" panose="020B0600070205080204" pitchFamily="34" charset="-128"/>
              </a:rPr>
              <a:t>Hybrid Recommender</a:t>
            </a:r>
          </a:p>
        </p:txBody>
      </p:sp>
      <p:pic>
        <p:nvPicPr>
          <p:cNvPr id="1026" name="Picture 2" descr="https://learning.oreilly.com/library/view/r-data-analysis/9781787124479/assets/51e875d2-eef8-4818-8cb8-7080d0627846.png">
            <a:extLst>
              <a:ext uri="{FF2B5EF4-FFF2-40B4-BE49-F238E27FC236}">
                <a16:creationId xmlns:a16="http://schemas.microsoft.com/office/drawing/2014/main" id="{3AE4B83F-FBBF-44DA-90D6-CDB64F2FC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6" y="1821646"/>
            <a:ext cx="6689271" cy="41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02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How NetFlix Uses Recommender Systems (Part 1)">
            <a:hlinkClick r:id="" action="ppaction://media"/>
            <a:extLst>
              <a:ext uri="{FF2B5EF4-FFF2-40B4-BE49-F238E27FC236}">
                <a16:creationId xmlns:a16="http://schemas.microsoft.com/office/drawing/2014/main" id="{BCD83AFD-BFE1-9179-49E6-D41EA22D488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41248" y="1447800"/>
            <a:ext cx="7701483" cy="4351338"/>
          </a:xfrm>
          <a:prstGeom prst="rect">
            <a:avLst/>
          </a:prstGeom>
          <a:noFill/>
        </p:spPr>
      </p:pic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548640" y="0"/>
            <a:ext cx="8595360" cy="1127760"/>
          </a:xfrm>
        </p:spPr>
        <p:txBody>
          <a:bodyPr anchor="ctr">
            <a:normAutofit/>
          </a:bodyPr>
          <a:lstStyle/>
          <a:p>
            <a:r>
              <a:rPr lang="en-US" altLang="en-US" dirty="0">
                <a:latin typeface="Lato"/>
                <a:ea typeface="Lato"/>
                <a:cs typeface="Lato"/>
              </a:rPr>
              <a:t>Case Study: Netflix</a:t>
            </a:r>
          </a:p>
        </p:txBody>
      </p:sp>
    </p:spTree>
    <p:extLst>
      <p:ext uri="{BB962C8B-B14F-4D97-AF65-F5344CB8AC3E}">
        <p14:creationId xmlns:p14="http://schemas.microsoft.com/office/powerpoint/2010/main" val="82740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market basket analysi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89476D-44B0-C3E6-F95D-76B745C6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6D45E2-8816-C323-6A52-A431B8411437}"/>
              </a:ext>
            </a:extLst>
          </p:cNvPr>
          <p:cNvSpPr txBox="1"/>
          <p:nvPr/>
        </p:nvSpPr>
        <p:spPr>
          <a:xfrm>
            <a:off x="606034" y="1301030"/>
            <a:ext cx="7627132" cy="4839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chemeClr val="accent1">
                  <a:lumMod val="50000"/>
                </a:schemeClr>
              </a:buClr>
              <a:buFont typeface="Wingdings" pitchFamily="2" charset="2"/>
              <a:buChar char="v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RS helps users in their information gathering and decision-making journey</a:t>
            </a:r>
          </a:p>
          <a:p>
            <a:pPr marL="800100" lvl="1" indent="-342900">
              <a:spcBef>
                <a:spcPts val="500"/>
              </a:spcBef>
              <a:spcAft>
                <a:spcPts val="500"/>
              </a:spcAft>
              <a:buClr>
                <a:schemeClr val="accent1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By providing content that customers would be most likely interested in</a:t>
            </a:r>
          </a:p>
          <a:p>
            <a:pPr marL="1257300" lvl="2" indent="-342900">
              <a:spcBef>
                <a:spcPts val="500"/>
              </a:spcBef>
              <a:spcAft>
                <a:spcPts val="5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Facilitating their decision-making</a:t>
            </a:r>
          </a:p>
          <a:p>
            <a:pPr marL="800100" lvl="1" indent="-342900">
              <a:spcBef>
                <a:spcPts val="500"/>
              </a:spcBef>
              <a:spcAft>
                <a:spcPts val="500"/>
              </a:spcAft>
              <a:buClr>
                <a:schemeClr val="accent1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By providing long tail (niche) items that customers would not be able to find them by themselves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chemeClr val="accent1">
                  <a:lumMod val="50000"/>
                </a:schemeClr>
              </a:buClr>
              <a:buFont typeface="Wingdings" pitchFamily="2" charset="2"/>
              <a:buChar char="v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RS is highly profitable for companies</a:t>
            </a:r>
          </a:p>
          <a:p>
            <a:pPr marL="800100" lvl="1" indent="-342900">
              <a:spcBef>
                <a:spcPts val="500"/>
              </a:spcBef>
              <a:spcAft>
                <a:spcPts val="500"/>
              </a:spcAft>
              <a:buClr>
                <a:schemeClr val="accent1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Could consider customers and companies’ interests at the same time</a:t>
            </a:r>
          </a:p>
          <a:p>
            <a:pPr marL="800100" lvl="1" indent="-342900">
              <a:spcBef>
                <a:spcPts val="500"/>
              </a:spcBef>
              <a:spcAft>
                <a:spcPts val="500"/>
              </a:spcAft>
              <a:buClr>
                <a:schemeClr val="accent1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Would result in satisfied customers</a:t>
            </a:r>
          </a:p>
          <a:p>
            <a:pPr marL="800100" lvl="1" indent="-342900">
              <a:spcBef>
                <a:spcPts val="500"/>
              </a:spcBef>
              <a:spcAft>
                <a:spcPts val="500"/>
              </a:spcAft>
              <a:buClr>
                <a:schemeClr val="accent1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Satisfaction would result in royalty</a:t>
            </a:r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Wingdings" pitchFamily="2" charset="2"/>
              <a:buChar char="ü"/>
            </a:pP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75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market basket analysi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89476D-44B0-C3E6-F95D-76B745C6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RS Application</a:t>
            </a:r>
          </a:p>
        </p:txBody>
      </p:sp>
      <p:pic>
        <p:nvPicPr>
          <p:cNvPr id="3" name="Online Media 2" descr="Netflix Research: Recommendations">
            <a:hlinkClick r:id="" action="ppaction://media"/>
            <a:extLst>
              <a:ext uri="{FF2B5EF4-FFF2-40B4-BE49-F238E27FC236}">
                <a16:creationId xmlns:a16="http://schemas.microsoft.com/office/drawing/2014/main" id="{2D7CABC2-7AF4-F1DE-3578-4C90FA9D78B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59135" y="2161631"/>
            <a:ext cx="5025730" cy="283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1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market basket analysi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89476D-44B0-C3E6-F95D-76B745C6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Recommendations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C7591B-5ECD-2DAF-DDDC-FC0D91EDD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392572"/>
            <a:ext cx="7886700" cy="4406566"/>
          </a:xfrm>
        </p:spPr>
        <p:txBody>
          <a:bodyPr/>
          <a:lstStyle/>
          <a:p>
            <a:r>
              <a:rPr lang="en-US" dirty="0"/>
              <a:t>General recommendations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Based on association rules</a:t>
            </a:r>
          </a:p>
          <a:p>
            <a:pPr lvl="1"/>
            <a:r>
              <a:rPr lang="en-US" dirty="0"/>
              <a:t>Popular items</a:t>
            </a:r>
          </a:p>
          <a:p>
            <a:pPr lvl="1"/>
            <a:r>
              <a:rPr lang="en-US" dirty="0"/>
              <a:t>New items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Personalized recommendations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Collaborative filtering</a:t>
            </a:r>
          </a:p>
          <a:p>
            <a:pPr lvl="2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User based</a:t>
            </a:r>
          </a:p>
          <a:p>
            <a:pPr lvl="2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Item based</a:t>
            </a:r>
          </a:p>
          <a:p>
            <a:pPr lvl="1"/>
            <a:r>
              <a:rPr lang="en-US" dirty="0"/>
              <a:t>Content filtering</a:t>
            </a:r>
          </a:p>
          <a:p>
            <a:pPr lvl="1"/>
            <a:r>
              <a:rPr lang="en-US" dirty="0"/>
              <a:t>Hybrid</a:t>
            </a:r>
          </a:p>
        </p:txBody>
      </p:sp>
    </p:spTree>
    <p:extLst>
      <p:ext uri="{BB962C8B-B14F-4D97-AF65-F5344CB8AC3E}">
        <p14:creationId xmlns:p14="http://schemas.microsoft.com/office/powerpoint/2010/main" val="336747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4" y="1258468"/>
            <a:ext cx="5157215" cy="3153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430" y="3124202"/>
            <a:ext cx="5382443" cy="3153492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C53C054-5FBF-9203-0B1B-3582C8B6C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 for Recommendation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497F8A1-C05C-1EFB-7BB1-B91D559FFF17}"/>
              </a:ext>
            </a:extLst>
          </p:cNvPr>
          <p:cNvSpPr/>
          <p:nvPr/>
        </p:nvSpPr>
        <p:spPr>
          <a:xfrm>
            <a:off x="2587430" y="3124202"/>
            <a:ext cx="1227825" cy="218088"/>
          </a:xfrm>
          <a:prstGeom prst="round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EBBA88-CAFD-ED8E-4D0C-382AF6082ABA}"/>
              </a:ext>
            </a:extLst>
          </p:cNvPr>
          <p:cNvSpPr/>
          <p:nvPr/>
        </p:nvSpPr>
        <p:spPr>
          <a:xfrm>
            <a:off x="2587430" y="4542667"/>
            <a:ext cx="1868956" cy="229029"/>
          </a:xfrm>
          <a:prstGeom prst="round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4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3712E42-AE28-4096-B16B-B18FC43ED36A}" vid="{DE54E271-0CE3-4AEA-B20E-C5AABD271C2C}"/>
    </a:ext>
  </a:extLst>
</a:theme>
</file>

<file path=ppt/theme/theme2.xml><?xml version="1.0" encoding="utf-8"?>
<a:theme xmlns:a="http://schemas.openxmlformats.org/drawingml/2006/main" name="1_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BB1B3ED9-1A9E-43B5-B80F-F2186387CD99}" vid="{D8E65643-85FE-4A79-B4E1-87882764AA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6559</TotalTime>
  <Words>1884</Words>
  <Application>Microsoft Office PowerPoint</Application>
  <PresentationFormat>On-screen Show (4:3)</PresentationFormat>
  <Paragraphs>367</Paragraphs>
  <Slides>57</Slides>
  <Notes>37</Notes>
  <HiddenSlides>0</HiddenSlides>
  <MMClips>3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Theme1</vt:lpstr>
      <vt:lpstr>1_Theme1</vt:lpstr>
      <vt:lpstr>Office Theme</vt:lpstr>
      <vt:lpstr>CIS8695 Managing Big Data Analytics</vt:lpstr>
      <vt:lpstr>PowerPoint Presentation</vt:lpstr>
      <vt:lpstr>What is Recommendation System (RS)?</vt:lpstr>
      <vt:lpstr>Application</vt:lpstr>
      <vt:lpstr>Application</vt:lpstr>
      <vt:lpstr>Why RS?</vt:lpstr>
      <vt:lpstr>Example of RS Application</vt:lpstr>
      <vt:lpstr>Different Types of Recommendations</vt:lpstr>
      <vt:lpstr>Association Rule for Recommendation</vt:lpstr>
      <vt:lpstr>PowerPoint Presentation</vt:lpstr>
      <vt:lpstr>What is Association Rule?</vt:lpstr>
      <vt:lpstr>Applications (1)</vt:lpstr>
      <vt:lpstr>Applications (2)</vt:lpstr>
      <vt:lpstr>Applications (3)</vt:lpstr>
      <vt:lpstr>Association Rule</vt:lpstr>
      <vt:lpstr>Association Rule: If-Then Condition</vt:lpstr>
      <vt:lpstr>Association Rule: If-Then Condition</vt:lpstr>
      <vt:lpstr>Example: Phone Case</vt:lpstr>
      <vt:lpstr>Many Rules are Possible</vt:lpstr>
      <vt:lpstr>Frequent Item Sets</vt:lpstr>
      <vt:lpstr>Support</vt:lpstr>
      <vt:lpstr>Generating Frequent Item Sets</vt:lpstr>
      <vt:lpstr>Generating Frequent Item Sets</vt:lpstr>
      <vt:lpstr>Example: Binary Matrix of Phone Case</vt:lpstr>
      <vt:lpstr>Support</vt:lpstr>
      <vt:lpstr>Support For Various Item Sets</vt:lpstr>
      <vt:lpstr>Convert Frequent Item Sets to Rules</vt:lpstr>
      <vt:lpstr>Assess Rules</vt:lpstr>
      <vt:lpstr>Measurements Summary</vt:lpstr>
      <vt:lpstr>Process of Rule Selection </vt:lpstr>
      <vt:lpstr>Example: Binary Matrix of Phone Case</vt:lpstr>
      <vt:lpstr>Example: Rules from {red, white, green}</vt:lpstr>
      <vt:lpstr>Python Result</vt:lpstr>
      <vt:lpstr>Interpretation</vt:lpstr>
      <vt:lpstr>Summary – Association Rules </vt:lpstr>
      <vt:lpstr>PowerPoint Presentation</vt:lpstr>
      <vt:lpstr>Collaborative Filtering</vt:lpstr>
      <vt:lpstr>Collaborative Filtering</vt:lpstr>
      <vt:lpstr>Collaborative Filtering</vt:lpstr>
      <vt:lpstr>Collaborative Filtering : UBCF</vt:lpstr>
      <vt:lpstr>Collaborative Filtering: UBCF</vt:lpstr>
      <vt:lpstr>Collaborative Filtering: UBCF</vt:lpstr>
      <vt:lpstr>Collaborative Filtering: UBCF</vt:lpstr>
      <vt:lpstr>User-Based CF: Pearson Correlation</vt:lpstr>
      <vt:lpstr>User-Based CF: Cosine Similarity</vt:lpstr>
      <vt:lpstr>Netflix Example</vt:lpstr>
      <vt:lpstr>User-Based CF: Pearson Similarity</vt:lpstr>
      <vt:lpstr>Collaborative Filtering: IBCF</vt:lpstr>
      <vt:lpstr>Collaborative Filtering: IBCF</vt:lpstr>
      <vt:lpstr>Collaborative Filtering: IBCF</vt:lpstr>
      <vt:lpstr>Collaborative Filtering: IBCF</vt:lpstr>
      <vt:lpstr>Netflix Example</vt:lpstr>
      <vt:lpstr>Netflix Example</vt:lpstr>
      <vt:lpstr>Association Rules vs. Collaborative Filtering</vt:lpstr>
      <vt:lpstr>Content Based Recommendations</vt:lpstr>
      <vt:lpstr>Hybrid Recommender</vt:lpstr>
      <vt:lpstr>Case Study: Netflix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Association Rules</dc:title>
  <dc:creator>Xia Zhao</dc:creator>
  <cp:lastModifiedBy>Nasim Mousavi</cp:lastModifiedBy>
  <cp:revision>135</cp:revision>
  <dcterms:created xsi:type="dcterms:W3CDTF">2017-04-22T04:18:12Z</dcterms:created>
  <dcterms:modified xsi:type="dcterms:W3CDTF">2024-02-08T18:55:48Z</dcterms:modified>
</cp:coreProperties>
</file>